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887" r:id="rId1"/>
  </p:sldMasterIdLst>
  <p:notesMasterIdLst>
    <p:notesMasterId r:id="rId17"/>
  </p:notesMasterIdLst>
  <p:handoutMasterIdLst>
    <p:handoutMasterId r:id="rId18"/>
  </p:handoutMasterIdLst>
  <p:sldIdLst>
    <p:sldId id="468" r:id="rId2"/>
    <p:sldId id="599" r:id="rId3"/>
    <p:sldId id="605" r:id="rId4"/>
    <p:sldId id="601" r:id="rId5"/>
    <p:sldId id="580" r:id="rId6"/>
    <p:sldId id="597" r:id="rId7"/>
    <p:sldId id="595" r:id="rId8"/>
    <p:sldId id="603" r:id="rId9"/>
    <p:sldId id="614" r:id="rId10"/>
    <p:sldId id="587" r:id="rId11"/>
    <p:sldId id="613" r:id="rId12"/>
    <p:sldId id="607" r:id="rId13"/>
    <p:sldId id="608" r:id="rId14"/>
    <p:sldId id="609" r:id="rId15"/>
    <p:sldId id="324" r:id="rId16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AB2F"/>
    <a:srgbClr val="1111AF"/>
    <a:srgbClr val="99FFCC"/>
    <a:srgbClr val="99CCEB"/>
    <a:srgbClr val="FF9900"/>
    <a:srgbClr val="FF9966"/>
    <a:srgbClr val="FF5050"/>
    <a:srgbClr val="FF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深色樣式 1 - 輔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中等深淺樣式 3 - 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5" autoAdjust="0"/>
    <p:restoredTop sz="95394" autoAdjust="0"/>
  </p:normalViewPr>
  <p:slideViewPr>
    <p:cSldViewPr>
      <p:cViewPr varScale="1">
        <p:scale>
          <a:sx n="83" d="100"/>
          <a:sy n="83" d="100"/>
        </p:scale>
        <p:origin x="144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3202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0"/>
            <a:ext cx="2946400" cy="49847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10"/>
            <a:ext cx="2946400" cy="49847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F312958E-598F-4DB1-9F1B-A18EAF456E7B}" type="datetimeFigureOut">
              <a:rPr lang="zh-TW" altLang="en-US" smtClean="0"/>
              <a:pPr/>
              <a:t>2019/4/10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57"/>
            <a:ext cx="2946400" cy="49847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9757"/>
            <a:ext cx="2946400" cy="49847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2B9A6A36-E36C-428E-A9BF-A81400369C4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3125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7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6887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E721584D-EEBB-474B-9966-F33D773AB07B}" type="datetimeFigureOut">
              <a:rPr lang="zh-TW" altLang="en-US" smtClean="0"/>
              <a:pPr/>
              <a:t>2019/4/10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7" y="4716470"/>
            <a:ext cx="5438775" cy="4467225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8"/>
            <a:ext cx="2946400" cy="496887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8"/>
            <a:ext cx="2946400" cy="496887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84D1D2FC-790A-4AD8-AEF1-1CA25DE7477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6904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1D2FC-790A-4AD8-AEF1-1CA25DE7477D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3798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3EF8B3-933B-43A0-BF4C-674274FE6002}" type="datetimeFigureOut">
              <a:rPr lang="zh-TW" altLang="en-US" smtClean="0"/>
              <a:pPr/>
              <a:t>2019/4/10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C6588E-1727-4FA2-90C4-D147F8918EF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/>
          <p:cNvSpPr/>
          <p:nvPr userDrawn="1"/>
        </p:nvSpPr>
        <p:spPr>
          <a:xfrm>
            <a:off x="304800" y="4657725"/>
            <a:ext cx="8573966" cy="18367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41233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F8B3-933B-43A0-BF4C-674274FE6002}" type="datetimeFigureOut">
              <a:rPr lang="zh-TW" altLang="en-US" smtClean="0"/>
              <a:pPr/>
              <a:t>2019/4/10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D6CFA6-F2CF-4445-93AA-AE157854C253}" type="slidenum">
              <a:rPr lang="en-US" altLang="zh-TW" smtClean="0">
                <a:solidFill>
                  <a:prstClr val="black"/>
                </a:solidFill>
                <a:ea typeface="新細明體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prstClr val="black"/>
              </a:solidFill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4498424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F8B3-933B-43A0-BF4C-674274FE6002}" type="datetimeFigureOut">
              <a:rPr lang="zh-TW" altLang="en-US" smtClean="0"/>
              <a:pPr/>
              <a:t>2019/4/10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D6CFA6-F2CF-4445-93AA-AE157854C253}" type="slidenum">
              <a:rPr lang="en-US" altLang="zh-TW" smtClean="0">
                <a:solidFill>
                  <a:prstClr val="black"/>
                </a:solidFill>
                <a:ea typeface="新細明體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prstClr val="black"/>
              </a:solidFill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7526553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0927" y="1988841"/>
            <a:ext cx="6768752" cy="1146051"/>
          </a:xfrm>
        </p:spPr>
        <p:txBody>
          <a:bodyPr/>
          <a:lstStyle>
            <a:lvl1pPr algn="ctr">
              <a:defRPr kumimoji="1" lang="zh-TW" altLang="en-US" sz="4000" b="0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中圓" pitchFamily="49" charset="-120"/>
                <a:ea typeface="文鼎特明" pitchFamily="49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639470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544616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197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16969" y="627697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3BA9993-03AA-467F-B1E0-6B29B853F877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845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2880"/>
            <a:ext cx="7200800" cy="766629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F8B3-933B-43A0-BF4C-674274FE6002}" type="datetimeFigureOut">
              <a:rPr lang="zh-TW" altLang="en-US" smtClean="0"/>
              <a:pPr/>
              <a:t>2019/4/10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D693-3EA3-4D80-B131-D872D736ECEE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889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F8B3-933B-43A0-BF4C-674274FE6002}" type="datetimeFigureOut">
              <a:rPr lang="zh-TW" altLang="en-US" smtClean="0"/>
              <a:pPr/>
              <a:t>2019/4/10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D6CFA6-F2CF-4445-93AA-AE157854C253}" type="slidenum">
              <a:rPr lang="en-US" altLang="zh-TW" smtClean="0">
                <a:solidFill>
                  <a:prstClr val="black"/>
                </a:solidFill>
                <a:ea typeface="新細明體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prstClr val="black"/>
              </a:solidFill>
              <a:ea typeface="新細明體" pitchFamily="18" charset="-12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31719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F8B3-933B-43A0-BF4C-674274FE6002}" type="datetimeFigureOut">
              <a:rPr lang="zh-TW" altLang="en-US" smtClean="0"/>
              <a:pPr/>
              <a:t>2019/4/10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D6CFA6-F2CF-4445-93AA-AE157854C253}" type="slidenum">
              <a:rPr lang="en-US" altLang="zh-TW" smtClean="0">
                <a:solidFill>
                  <a:prstClr val="black"/>
                </a:solidFill>
                <a:ea typeface="新細明體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prstClr val="black"/>
              </a:solidFill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950177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F8B3-933B-43A0-BF4C-674274FE6002}" type="datetimeFigureOut">
              <a:rPr lang="zh-TW" altLang="en-US" smtClean="0"/>
              <a:pPr/>
              <a:t>2019/4/10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D6CFA6-F2CF-4445-93AA-AE157854C253}" type="slidenum">
              <a:rPr lang="en-US" altLang="zh-TW" smtClean="0">
                <a:solidFill>
                  <a:prstClr val="black"/>
                </a:solidFill>
                <a:ea typeface="新細明體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prstClr val="black"/>
              </a:solidFill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515974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F8B3-933B-43A0-BF4C-674274FE6002}" type="datetimeFigureOut">
              <a:rPr lang="zh-TW" altLang="en-US" smtClean="0"/>
              <a:pPr/>
              <a:t>2019/4/10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D6CFA6-F2CF-4445-93AA-AE157854C253}" type="slidenum">
              <a:rPr lang="en-US" altLang="zh-TW" smtClean="0">
                <a:solidFill>
                  <a:prstClr val="black"/>
                </a:solidFill>
                <a:ea typeface="新細明體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prstClr val="black"/>
              </a:solidFill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003102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F8B3-933B-43A0-BF4C-674274FE6002}" type="datetimeFigureOut">
              <a:rPr lang="zh-TW" altLang="en-US" smtClean="0"/>
              <a:pPr/>
              <a:t>2019/4/10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D6CFA6-F2CF-4445-93AA-AE157854C253}" type="slidenum">
              <a:rPr lang="en-US" altLang="zh-TW" smtClean="0">
                <a:solidFill>
                  <a:prstClr val="black"/>
                </a:solidFill>
                <a:ea typeface="新細明體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prstClr val="black"/>
              </a:solidFill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906527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F8B3-933B-43A0-BF4C-674274FE6002}" type="datetimeFigureOut">
              <a:rPr lang="zh-TW" altLang="en-US" smtClean="0"/>
              <a:pPr/>
              <a:t>2019/4/10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D6CFA6-F2CF-4445-93AA-AE157854C253}" type="slidenum">
              <a:rPr lang="en-US" altLang="zh-TW" smtClean="0">
                <a:solidFill>
                  <a:prstClr val="black"/>
                </a:solidFill>
                <a:ea typeface="新細明體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prstClr val="black"/>
              </a:solidFill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575254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F8B3-933B-43A0-BF4C-674274FE6002}" type="datetimeFigureOut">
              <a:rPr lang="zh-TW" altLang="en-US" smtClean="0"/>
              <a:pPr/>
              <a:t>2019/4/10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D6CFA6-F2CF-4445-93AA-AE157854C253}" type="slidenum">
              <a:rPr lang="en-US" altLang="zh-TW" smtClean="0">
                <a:solidFill>
                  <a:prstClr val="black"/>
                </a:solidFill>
                <a:ea typeface="新細明體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prstClr val="black"/>
              </a:solidFill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953964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600" y="182880"/>
            <a:ext cx="7128792" cy="766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087766"/>
            <a:ext cx="8709599" cy="5008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81457" y="6307292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8B1938-0B2B-4F0B-AF89-F2FE7D378E7A}" type="slidenum">
              <a:rPr kumimoji="1" lang="en-US" altLang="zh-TW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8604447" y="0"/>
            <a:ext cx="541527" cy="50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27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901" r:id="rId12"/>
    <p:sldLayoutId id="2147483664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矩形 66"/>
          <p:cNvSpPr/>
          <p:nvPr/>
        </p:nvSpPr>
        <p:spPr>
          <a:xfrm>
            <a:off x="1475656" y="1844824"/>
            <a:ext cx="64087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TW" altLang="en-US" sz="6000" b="1" dirty="0">
                <a:latin typeface="細明體" panose="02020509000000000000" pitchFamily="49" charset="-120"/>
                <a:ea typeface="細明體" panose="02020509000000000000" pitchFamily="49" charset="-120"/>
              </a:rPr>
              <a:t>工廠管理輔導法</a:t>
            </a:r>
            <a:br>
              <a:rPr lang="zh-TW" altLang="en-US" sz="6000" b="1" dirty="0">
                <a:latin typeface="細明體" panose="02020509000000000000" pitchFamily="49" charset="-120"/>
                <a:ea typeface="細明體" panose="02020509000000000000" pitchFamily="49" charset="-120"/>
              </a:rPr>
            </a:br>
            <a:r>
              <a:rPr lang="zh-TW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部分條文修正草案修正重點</a:t>
            </a:r>
            <a:endParaRPr lang="zh-CN" alt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69" name="副標題 2"/>
          <p:cNvSpPr txBox="1">
            <a:spLocks/>
          </p:cNvSpPr>
          <p:nvPr/>
        </p:nvSpPr>
        <p:spPr bwMode="auto">
          <a:xfrm>
            <a:off x="1941384" y="5810866"/>
            <a:ext cx="5477256" cy="525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kumimoji="1" sz="24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100">
                <a:solidFill>
                  <a:schemeClr val="tx1"/>
                </a:solidFill>
                <a:latin typeface="+mn-lt"/>
                <a:ea typeface="+mn-ea"/>
              </a:defRPr>
            </a:lvl2pPr>
            <a:lvl3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2001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4pPr>
            <a:lvl5pPr marL="15430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5pPr>
            <a:lvl6pPr marL="18859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8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7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6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TW" sz="2000" kern="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2019</a:t>
            </a:r>
            <a:r>
              <a:rPr lang="zh-TW" altLang="en-US" sz="2000" kern="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年</a:t>
            </a:r>
            <a:r>
              <a:rPr lang="en-US" altLang="zh-TW" sz="2000" kern="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3</a:t>
            </a:r>
            <a:r>
              <a:rPr lang="zh-TW" altLang="en-US" sz="2000" kern="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月</a:t>
            </a:r>
            <a:r>
              <a:rPr lang="en-US" altLang="zh-TW" sz="2000" kern="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25</a:t>
            </a:r>
            <a:r>
              <a:rPr lang="zh-TW" altLang="en-US" sz="2000" kern="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日</a:t>
            </a:r>
            <a:endParaRPr lang="zh-TW" altLang="en-US" sz="2000" kern="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3017297" y="4802754"/>
            <a:ext cx="2614521" cy="1008112"/>
            <a:chOff x="2411760" y="4581128"/>
            <a:chExt cx="2260412" cy="1008112"/>
          </a:xfrm>
        </p:grpSpPr>
        <p:pic>
          <p:nvPicPr>
            <p:cNvPr id="6" name="Picture 2" descr="D:\1_工作檔\1061026_產創修法簡報\元件\經濟部.png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r="63529"/>
            <a:stretch/>
          </p:blipFill>
          <p:spPr bwMode="auto">
            <a:xfrm>
              <a:off x="2411760" y="4581128"/>
              <a:ext cx="1008111" cy="1008112"/>
            </a:xfrm>
            <a:prstGeom prst="rect">
              <a:avLst/>
            </a:prstGeom>
            <a:noFill/>
          </p:spPr>
        </p:pic>
        <p:sp>
          <p:nvSpPr>
            <p:cNvPr id="2" name="文字方塊 1"/>
            <p:cNvSpPr txBox="1"/>
            <p:nvPr/>
          </p:nvSpPr>
          <p:spPr>
            <a:xfrm>
              <a:off x="3448151" y="4831452"/>
              <a:ext cx="122402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3200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經濟部</a:t>
              </a:r>
              <a:endParaRPr lang="zh-TW" altLang="en-US" sz="3200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10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668344" y="6309320"/>
            <a:ext cx="1279663" cy="365125"/>
          </a:xfrm>
        </p:spPr>
        <p:txBody>
          <a:bodyPr/>
          <a:lstStyle/>
          <a:p>
            <a:fld id="{074AD693-3EA3-4D80-B131-D872D736ECEE}" type="slidenum">
              <a:rPr lang="en-US" altLang="zh-TW" smtClean="0">
                <a:solidFill>
                  <a:prstClr val="black"/>
                </a:solidFill>
              </a:rPr>
              <a:pPr/>
              <a:t>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05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D693-3EA3-4D80-B131-D872D736ECEE}" type="slidenum">
              <a:rPr lang="en-US" altLang="zh-TW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pPr/>
              <a:t>10</a:t>
            </a:fld>
            <a:endParaRPr lang="en-US" altLang="zh-TW">
              <a:solidFill>
                <a:prstClr val="black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539552" y="155969"/>
            <a:ext cx="8004365" cy="1282264"/>
            <a:chOff x="539552" y="155969"/>
            <a:chExt cx="8004365" cy="1282264"/>
          </a:xfrm>
        </p:grpSpPr>
        <p:sp>
          <p:nvSpPr>
            <p:cNvPr id="13" name="標題 1"/>
            <p:cNvSpPr txBox="1">
              <a:spLocks/>
            </p:cNvSpPr>
            <p:nvPr/>
          </p:nvSpPr>
          <p:spPr>
            <a:xfrm>
              <a:off x="672091" y="155969"/>
              <a:ext cx="7857256" cy="96877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lang="zh-TW" altLang="en-US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修法重點（</a:t>
              </a:r>
              <a:r>
                <a:rPr lang="en-US" altLang="zh-TW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§28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之</a:t>
              </a:r>
              <a:r>
                <a:rPr lang="en-US" altLang="zh-TW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8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）</a:t>
              </a:r>
              <a:endParaRPr lang="zh-TW" altLang="en-US" sz="3500" b="1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539552" y="838453"/>
              <a:ext cx="8004365" cy="5997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zh-TW" altLang="en-US" sz="3000" b="1" dirty="0">
                  <a:solidFill>
                    <a:prstClr val="black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免罰對象、期間及事由</a:t>
              </a:r>
            </a:p>
          </p:txBody>
        </p:sp>
      </p:grpSp>
      <p:graphicFrame>
        <p:nvGraphicFramePr>
          <p:cNvPr id="16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818940"/>
              </p:ext>
            </p:extLst>
          </p:nvPr>
        </p:nvGraphicFramePr>
        <p:xfrm>
          <a:off x="395536" y="1484784"/>
          <a:ext cx="8352928" cy="45365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93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適用對象</a:t>
                      </a:r>
                      <a:endParaRPr lang="zh-TW" altLang="en-US" sz="2000" dirty="0">
                        <a:latin typeface="細明體" panose="02020509000000000000" pitchFamily="49" charset="-120"/>
                        <a:ea typeface="細明體" panose="020205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免罰期間</a:t>
                      </a:r>
                      <a:endParaRPr lang="zh-TW" altLang="en-US" sz="2000" dirty="0">
                        <a:latin typeface="細明體" panose="02020509000000000000" pitchFamily="49" charset="-120"/>
                        <a:ea typeface="細明體" panose="020205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免罰及免限事項</a:t>
                      </a:r>
                      <a:endParaRPr lang="zh-TW" altLang="en-US" sz="2000" dirty="0">
                        <a:latin typeface="細明體" panose="02020509000000000000" pitchFamily="49" charset="-120"/>
                        <a:ea typeface="細明體" panose="02020509000000000000" pitchFamily="49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1229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ts val="2400"/>
                        </a:lnSpc>
                      </a:pPr>
                      <a:r>
                        <a:rPr lang="en-US" altLang="zh-TW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1.</a:t>
                      </a: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取得特定工廠登記者</a:t>
                      </a:r>
                      <a:endParaRPr lang="zh-TW" altLang="en-US" sz="2000" dirty="0">
                        <a:latin typeface="細明體" panose="02020509000000000000" pitchFamily="49" charset="-120"/>
                        <a:ea typeface="細明體" panose="020205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ts val="2400"/>
                        </a:lnSpc>
                      </a:pP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特定工廠登記有效期間</a:t>
                      </a:r>
                      <a:endParaRPr lang="zh-TW" altLang="en-US" sz="2000" dirty="0">
                        <a:latin typeface="細明體" panose="02020509000000000000" pitchFamily="49" charset="-120"/>
                        <a:ea typeface="細明體" panose="020205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285750" marR="0" indent="-28575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不適用</a:t>
                      </a: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土地使用及建築法規</a:t>
                      </a: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之相關處罰</a:t>
                      </a:r>
                      <a:endParaRPr lang="en-US" altLang="zh-TW" sz="2000" dirty="0" smtClean="0">
                        <a:latin typeface="細明體" panose="02020509000000000000" pitchFamily="49" charset="-120"/>
                        <a:ea typeface="細明體" panose="02020509000000000000" pitchFamily="49" charset="-12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工廠</a:t>
                      </a: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建築物得准予</a:t>
                      </a: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接水、接電</a:t>
                      </a: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及使用</a:t>
                      </a:r>
                      <a:endParaRPr lang="zh-TW" altLang="en-US" sz="2000" dirty="0">
                        <a:latin typeface="細明體" panose="02020509000000000000" pitchFamily="49" charset="-120"/>
                        <a:ea typeface="細明體" panose="02020509000000000000" pitchFamily="49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31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ts val="2400"/>
                        </a:lnSpc>
                      </a:pPr>
                      <a:r>
                        <a:rPr lang="en-US" altLang="zh-TW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2.</a:t>
                      </a: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非屬低污染之既有未登記工廠</a:t>
                      </a:r>
                      <a:endParaRPr lang="zh-TW" altLang="en-US" sz="2000" dirty="0">
                        <a:latin typeface="細明體" panose="02020509000000000000" pitchFamily="49" charset="-120"/>
                        <a:ea typeface="細明體" panose="020205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ts val="2400"/>
                        </a:lnSpc>
                      </a:pP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輔導期限內，配合轉型、遷廠或關廠</a:t>
                      </a:r>
                      <a:endParaRPr lang="zh-TW" altLang="en-US" sz="2000" dirty="0">
                        <a:latin typeface="細明體" panose="02020509000000000000" pitchFamily="49" charset="-120"/>
                        <a:ea typeface="細明體" panose="02020509000000000000" pitchFamily="49" charset="-120"/>
                      </a:endParaRPr>
                    </a:p>
                  </a:txBody>
                  <a:tcPr/>
                </a:tc>
                <a:tc rowSpan="3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285750" marR="0" lvl="0" indent="-285750" algn="l" defTabSz="6858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不適用本法</a:t>
                      </a: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擅自製造、加工</a:t>
                      </a: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之相關處罰</a:t>
                      </a:r>
                      <a:endParaRPr lang="en-US" altLang="zh-TW" sz="2000" b="1" dirty="0" smtClean="0">
                        <a:solidFill>
                          <a:srgbClr val="FF0000"/>
                        </a:solidFill>
                        <a:latin typeface="細明體" panose="02020509000000000000" pitchFamily="49" charset="-120"/>
                        <a:ea typeface="細明體" panose="02020509000000000000" pitchFamily="49" charset="-120"/>
                      </a:endParaRPr>
                    </a:p>
                    <a:p>
                      <a:pPr marL="285750" indent="-285750">
                        <a:lnSpc>
                          <a:spcPts val="24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不適用</a:t>
                      </a: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土地使用及建築法規</a:t>
                      </a: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之相關處罰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005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ts val="2400"/>
                        </a:lnSpc>
                      </a:pPr>
                      <a:r>
                        <a:rPr lang="en-US" altLang="zh-TW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3.</a:t>
                      </a: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低污染之既有未登記工廠</a:t>
                      </a:r>
                      <a:endParaRPr lang="zh-TW" altLang="en-US" sz="2000" dirty="0">
                        <a:latin typeface="細明體" panose="02020509000000000000" pitchFamily="49" charset="-120"/>
                        <a:ea typeface="細明體" panose="020205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申請納管至地方主管機關核定工廠改善計畫之期間及改善期間</a:t>
                      </a:r>
                      <a:endParaRPr lang="zh-TW" altLang="en-US" sz="2000" dirty="0">
                        <a:latin typeface="細明體" panose="02020509000000000000" pitchFamily="49" charset="-120"/>
                        <a:ea typeface="細明體" panose="02020509000000000000" pitchFamily="49" charset="-12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66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ts val="2400"/>
                        </a:lnSpc>
                      </a:pPr>
                      <a:r>
                        <a:rPr lang="en-US" altLang="zh-TW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4.</a:t>
                      </a: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補辦臨時登記之工廠</a:t>
                      </a:r>
                      <a:endParaRPr lang="zh-TW" altLang="en-US" sz="2000" dirty="0">
                        <a:latin typeface="細明體" panose="02020509000000000000" pitchFamily="49" charset="-120"/>
                        <a:ea typeface="細明體" panose="020205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細明體" panose="02020509000000000000" pitchFamily="49" charset="-120"/>
                          <a:ea typeface="細明體" panose="02020509000000000000" pitchFamily="49" charset="-120"/>
                        </a:rPr>
                        <a:t>申請特定工廠登記期間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endParaRPr lang="zh-TW" altLang="en-US" sz="2000" dirty="0">
                        <a:latin typeface="細明體" panose="02020509000000000000" pitchFamily="49" charset="-120"/>
                        <a:ea typeface="細明體" panose="02020509000000000000" pitchFamily="49" charset="-12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80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D693-3EA3-4D80-B131-D872D736ECEE}" type="slidenum">
              <a:rPr lang="en-US" altLang="zh-TW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pPr/>
              <a:t>11</a:t>
            </a:fld>
            <a:endParaRPr lang="en-US" altLang="zh-TW">
              <a:solidFill>
                <a:prstClr val="black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539552" y="155969"/>
            <a:ext cx="8004365" cy="1328815"/>
            <a:chOff x="539552" y="155969"/>
            <a:chExt cx="8004365" cy="1328815"/>
          </a:xfrm>
        </p:grpSpPr>
        <p:sp>
          <p:nvSpPr>
            <p:cNvPr id="5" name="標題 1"/>
            <p:cNvSpPr txBox="1">
              <a:spLocks/>
            </p:cNvSpPr>
            <p:nvPr/>
          </p:nvSpPr>
          <p:spPr>
            <a:xfrm>
              <a:off x="672091" y="155969"/>
              <a:ext cx="7857256" cy="96877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lang="zh-TW" altLang="en-US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修法重點（</a:t>
              </a:r>
              <a:r>
                <a:rPr lang="en-US" altLang="zh-TW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§28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之</a:t>
              </a:r>
              <a:r>
                <a:rPr lang="en-US" altLang="zh-TW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9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及</a:t>
              </a:r>
              <a:r>
                <a:rPr lang="en-US" altLang="zh-TW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28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之</a:t>
              </a:r>
              <a:r>
                <a:rPr lang="en-US" altLang="zh-TW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13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）</a:t>
              </a:r>
              <a:endParaRPr lang="zh-TW" altLang="en-US" sz="3500" b="1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539552" y="838453"/>
              <a:ext cx="800436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zh-TW" altLang="en-US" sz="3000" b="1" dirty="0">
                  <a:solidFill>
                    <a:prstClr val="black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特定工廠之限制與加重處罰</a:t>
              </a:r>
            </a:p>
          </p:txBody>
        </p:sp>
      </p:grpSp>
      <p:sp>
        <p:nvSpPr>
          <p:cNvPr id="10" name="AutoShape 6">
            <a:extLst/>
          </p:cNvPr>
          <p:cNvSpPr>
            <a:spLocks noChangeArrowheads="1"/>
          </p:cNvSpPr>
          <p:nvPr/>
        </p:nvSpPr>
        <p:spPr bwMode="auto">
          <a:xfrm>
            <a:off x="6773179" y="2862417"/>
            <a:ext cx="2051050" cy="3455987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0C2E84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kern="0">
              <a:solidFill>
                <a:sysClr val="windowText" lastClr="00000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1" name="AutoShape 6">
            <a:extLst/>
          </p:cNvPr>
          <p:cNvSpPr>
            <a:spLocks noChangeArrowheads="1"/>
          </p:cNvSpPr>
          <p:nvPr/>
        </p:nvSpPr>
        <p:spPr bwMode="auto">
          <a:xfrm>
            <a:off x="3707904" y="2851304"/>
            <a:ext cx="2346137" cy="3455988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0C2E84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kern="0">
              <a:solidFill>
                <a:sysClr val="windowText" lastClr="00000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2" name="AutoShape 6">
            <a:extLst/>
          </p:cNvPr>
          <p:cNvSpPr>
            <a:spLocks noChangeArrowheads="1"/>
          </p:cNvSpPr>
          <p:nvPr/>
        </p:nvSpPr>
        <p:spPr bwMode="auto">
          <a:xfrm>
            <a:off x="615266" y="2851304"/>
            <a:ext cx="2774950" cy="3455988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0C2E84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kern="0">
              <a:solidFill>
                <a:sysClr val="windowText" lastClr="00000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3" name="AutoShape 9">
            <a:extLst/>
          </p:cNvPr>
          <p:cNvSpPr>
            <a:spLocks noChangeArrowheads="1"/>
          </p:cNvSpPr>
          <p:nvPr/>
        </p:nvSpPr>
        <p:spPr bwMode="gray">
          <a:xfrm rot="5432887">
            <a:off x="4196666" y="1517804"/>
            <a:ext cx="1530350" cy="1619250"/>
          </a:xfrm>
          <a:prstGeom prst="hexagon">
            <a:avLst>
              <a:gd name="adj" fmla="val 26487"/>
              <a:gd name="vf" fmla="val 115470"/>
            </a:avLst>
          </a:prstGeom>
          <a:gradFill rotWithShape="1">
            <a:gsLst>
              <a:gs pos="0">
                <a:srgbClr val="C00000"/>
              </a:gs>
              <a:gs pos="52000">
                <a:srgbClr val="FF9999"/>
              </a:gs>
            </a:gsLst>
            <a:lin ang="2700000" scaled="1"/>
          </a:gradFill>
          <a:ln w="9525" algn="ctr">
            <a:miter lim="800000"/>
            <a:headEnd/>
            <a:tailEnd/>
          </a:ln>
          <a:effectLst/>
          <a:scene3d>
            <a:camera prst="legacyObliqueTopLeft">
              <a:rot lat="21299999" lon="20999999" rev="0"/>
            </a:camera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0000"/>
            </a:extrusionClr>
          </a:sp3d>
          <a:extLst/>
        </p:spPr>
        <p:txBody>
          <a:bodyPr rot="10800000" vert="eaVert" wrap="none" anchor="ctr">
            <a:flatTx/>
          </a:bodyPr>
          <a:lstStyle/>
          <a:p>
            <a:pPr eaLnBrk="1" hangingPunct="1">
              <a:defRPr/>
            </a:pPr>
            <a:endParaRPr lang="zh-TW" altLang="en-US" sz="1800" b="1" dirty="0">
              <a:solidFill>
                <a:srgbClr val="17347D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14" name="群組 22"/>
          <p:cNvGrpSpPr>
            <a:grpSpLocks/>
          </p:cNvGrpSpPr>
          <p:nvPr/>
        </p:nvGrpSpPr>
        <p:grpSpPr bwMode="auto">
          <a:xfrm>
            <a:off x="1191529" y="1547967"/>
            <a:ext cx="1714500" cy="1536700"/>
            <a:chOff x="793935" y="1340802"/>
            <a:chExt cx="1714100" cy="1537679"/>
          </a:xfrm>
        </p:grpSpPr>
        <p:sp>
          <p:nvSpPr>
            <p:cNvPr id="15" name="AutoShape 9">
              <a:extLst/>
            </p:cNvPr>
            <p:cNvSpPr>
              <a:spLocks noChangeArrowheads="1"/>
            </p:cNvSpPr>
            <p:nvPr/>
          </p:nvSpPr>
          <p:spPr bwMode="gray">
            <a:xfrm rot="5432887">
              <a:off x="886114" y="1299412"/>
              <a:ext cx="1537679" cy="1620459"/>
            </a:xfrm>
            <a:prstGeom prst="hexagon">
              <a:avLst>
                <a:gd name="adj" fmla="val 26487"/>
                <a:gd name="vf" fmla="val 115470"/>
              </a:avLst>
            </a:prstGeom>
            <a:gradFill rotWithShape="1">
              <a:gsLst>
                <a:gs pos="0">
                  <a:srgbClr val="C00000"/>
                </a:gs>
                <a:gs pos="52000">
                  <a:srgbClr val="FF9999"/>
                </a:gs>
              </a:gsLst>
              <a:lin ang="27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Left">
                <a:rot lat="21299999" lon="20999999" rev="0"/>
              </a:camera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0000"/>
              </a:extrusionClr>
            </a:sp3d>
            <a:extLst/>
          </p:spPr>
          <p:txBody>
            <a:bodyPr rot="10800000" vert="eaVert" wrap="none" anchor="ctr">
              <a:flatTx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 dirty="0">
                <a:solidFill>
                  <a:srgbClr val="17347D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" name="矩形 9">
              <a:extLst/>
            </p:cNvPr>
            <p:cNvSpPr>
              <a:spLocks noChangeArrowheads="1"/>
            </p:cNvSpPr>
            <p:nvPr/>
          </p:nvSpPr>
          <p:spPr bwMode="auto">
            <a:xfrm>
              <a:off x="793935" y="1564782"/>
              <a:ext cx="1714100" cy="101505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b="1" kern="0" dirty="0">
                  <a:solidFill>
                    <a:srgbClr val="FFFFFF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取得</a:t>
              </a:r>
              <a:endParaRPr kumimoji="0" lang="en-US" altLang="zh-TW" sz="2000" b="1" kern="0" dirty="0">
                <a:solidFill>
                  <a:srgbClr val="FFFFFF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b="1" kern="0" dirty="0">
                  <a:solidFill>
                    <a:srgbClr val="FFFFFF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特定工廠</a:t>
              </a:r>
              <a:endParaRPr kumimoji="0" lang="en-US" altLang="zh-TW" sz="2000" b="1" kern="0" dirty="0">
                <a:solidFill>
                  <a:srgbClr val="FFFFFF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b="1" kern="0" dirty="0">
                  <a:solidFill>
                    <a:srgbClr val="FFFFFF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登記者限制</a:t>
              </a:r>
              <a:endParaRPr kumimoji="0" lang="en-US" altLang="zh-TW" sz="2000" b="1" kern="0" dirty="0">
                <a:solidFill>
                  <a:srgbClr val="FFFFFF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17" name="矩形 21"/>
          <p:cNvSpPr>
            <a:spLocks noChangeArrowheads="1"/>
          </p:cNvSpPr>
          <p:nvPr/>
        </p:nvSpPr>
        <p:spPr bwMode="auto">
          <a:xfrm>
            <a:off x="507316" y="3214842"/>
            <a:ext cx="2882900" cy="294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93700" indent="-28575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en-US" sz="16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不得變更隸屬之事業主體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zh-TW" altLang="en-US" sz="16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不得變更負責人或合夥人。但因繼承者，不在此限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zh-TW" altLang="en-US" sz="16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不得增加廠地、廠房及建築物面積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zh-TW" altLang="en-US" sz="16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不得增加或</a:t>
            </a:r>
            <a:r>
              <a:rPr lang="zh-TW" altLang="en-US" sz="1600" b="1" dirty="0" smtClean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變更為</a:t>
            </a:r>
            <a:r>
              <a:rPr lang="zh-TW" altLang="en-US" sz="16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中高污染</a:t>
            </a:r>
            <a:r>
              <a:rPr lang="zh-TW" altLang="en-US" sz="1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16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產業</a:t>
            </a:r>
            <a:r>
              <a:rPr lang="zh-TW" altLang="en-US" sz="16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類別</a:t>
            </a:r>
            <a:r>
              <a:rPr lang="zh-TW" altLang="en-US" sz="16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及主要產品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zh-TW" altLang="en-US" sz="16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不得轉供他人設廠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zh-TW" altLang="en-US" sz="1600" b="1" dirty="0" smtClean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不履行附加</a:t>
            </a:r>
            <a:r>
              <a:rPr lang="zh-TW" altLang="en-US" sz="16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之</a:t>
            </a:r>
            <a:r>
              <a:rPr lang="zh-TW" altLang="en-US" sz="1600" b="1" dirty="0" smtClean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負擔</a:t>
            </a:r>
            <a:endParaRPr lang="zh-TW" altLang="en-US" sz="1600" b="1" dirty="0">
              <a:solidFill>
                <a:srgbClr val="00000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8" name="矩形 17">
            <a:extLst/>
          </p:cNvPr>
          <p:cNvSpPr/>
          <p:nvPr/>
        </p:nvSpPr>
        <p:spPr>
          <a:xfrm>
            <a:off x="3707904" y="3367242"/>
            <a:ext cx="19442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1800" indent="-342900">
              <a:buFont typeface="Wingdings" pitchFamily="2" charset="2"/>
              <a:buChar char="Ø"/>
              <a:defRPr/>
            </a:pPr>
            <a:r>
              <a:rPr lang="zh-TW" altLang="en-US" sz="20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限期改善並得</a:t>
            </a:r>
            <a:r>
              <a:rPr lang="zh-TW" altLang="en-US" sz="2000" b="1" dirty="0" smtClean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處</a:t>
            </a:r>
            <a:r>
              <a:rPr lang="en-US" altLang="zh-TW" sz="20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10</a:t>
            </a:r>
            <a:r>
              <a:rPr lang="zh-TW" altLang="en-US" sz="20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萬</a:t>
            </a:r>
            <a:r>
              <a:rPr lang="en-US" altLang="zh-TW" sz="20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-50</a:t>
            </a:r>
            <a:r>
              <a:rPr lang="zh-TW" altLang="en-US" sz="20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萬</a:t>
            </a:r>
            <a:r>
              <a:rPr lang="zh-TW" altLang="en-US" sz="20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罰鍰</a:t>
            </a:r>
          </a:p>
        </p:txBody>
      </p:sp>
      <p:sp>
        <p:nvSpPr>
          <p:cNvPr id="19" name="矩形 25">
            <a:extLst/>
          </p:cNvPr>
          <p:cNvSpPr>
            <a:spLocks noChangeArrowheads="1"/>
          </p:cNvSpPr>
          <p:nvPr/>
        </p:nvSpPr>
        <p:spPr bwMode="auto">
          <a:xfrm>
            <a:off x="4104591" y="1978179"/>
            <a:ext cx="17145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>
                <a:solidFill>
                  <a:srgbClr val="FFFF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地方</a:t>
            </a:r>
            <a:endParaRPr kumimoji="0" lang="en-US" altLang="zh-TW" sz="2000" b="1" kern="0">
              <a:solidFill>
                <a:srgbClr val="FFFFFF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>
                <a:solidFill>
                  <a:srgbClr val="FFFF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主管機關</a:t>
            </a:r>
          </a:p>
        </p:txBody>
      </p:sp>
      <p:grpSp>
        <p:nvGrpSpPr>
          <p:cNvPr id="20" name="群組 30"/>
          <p:cNvGrpSpPr>
            <a:grpSpLocks/>
          </p:cNvGrpSpPr>
          <p:nvPr/>
        </p:nvGrpSpPr>
        <p:grpSpPr bwMode="auto">
          <a:xfrm>
            <a:off x="6966854" y="1562254"/>
            <a:ext cx="1714500" cy="1530350"/>
            <a:chOff x="6260596" y="1348481"/>
            <a:chExt cx="1714100" cy="1530000"/>
          </a:xfrm>
        </p:grpSpPr>
        <p:sp>
          <p:nvSpPr>
            <p:cNvPr id="21" name="AutoShape 9">
              <a:extLst/>
            </p:cNvPr>
            <p:cNvSpPr>
              <a:spLocks noChangeArrowheads="1"/>
            </p:cNvSpPr>
            <p:nvPr/>
          </p:nvSpPr>
          <p:spPr bwMode="gray">
            <a:xfrm rot="5432887">
              <a:off x="6352646" y="1304045"/>
              <a:ext cx="1530000" cy="1618872"/>
            </a:xfrm>
            <a:prstGeom prst="hexagon">
              <a:avLst>
                <a:gd name="adj" fmla="val 26487"/>
                <a:gd name="vf" fmla="val 115470"/>
              </a:avLst>
            </a:prstGeom>
            <a:gradFill rotWithShape="1">
              <a:gsLst>
                <a:gs pos="0">
                  <a:srgbClr val="C00000"/>
                </a:gs>
                <a:gs pos="52000">
                  <a:srgbClr val="FF9999"/>
                </a:gs>
              </a:gsLst>
              <a:lin ang="27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Left">
                <a:rot lat="21299999" lon="20999999" rev="0"/>
              </a:camera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0000"/>
              </a:extrusionClr>
            </a:sp3d>
            <a:extLst/>
          </p:spPr>
          <p:txBody>
            <a:bodyPr rot="10800000" vert="eaVert" wrap="none" anchor="ctr">
              <a:flatTx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 dirty="0">
                <a:solidFill>
                  <a:srgbClr val="17347D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" name="矩形 26">
              <a:extLst/>
            </p:cNvPr>
            <p:cNvSpPr>
              <a:spLocks noChangeArrowheads="1"/>
            </p:cNvSpPr>
            <p:nvPr/>
          </p:nvSpPr>
          <p:spPr bwMode="auto">
            <a:xfrm>
              <a:off x="6260596" y="1748440"/>
              <a:ext cx="1714100" cy="70786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b="1" kern="0">
                  <a:solidFill>
                    <a:srgbClr val="FFFFFF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地方</a:t>
              </a:r>
              <a:endParaRPr kumimoji="0" lang="en-US" altLang="zh-TW" sz="2000" b="1" kern="0">
                <a:solidFill>
                  <a:srgbClr val="FFFFFF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b="1" kern="0">
                  <a:solidFill>
                    <a:srgbClr val="FFFFFF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主管機關</a:t>
              </a:r>
            </a:p>
          </p:txBody>
        </p:sp>
      </p:grpSp>
      <p:sp>
        <p:nvSpPr>
          <p:cNvPr id="23" name="向右箭號 22">
            <a:extLst/>
          </p:cNvPr>
          <p:cNvSpPr/>
          <p:nvPr/>
        </p:nvSpPr>
        <p:spPr bwMode="gray">
          <a:xfrm flipV="1">
            <a:off x="2939366" y="1868642"/>
            <a:ext cx="900113" cy="828675"/>
          </a:xfrm>
          <a:prstGeom prst="stripedRightArrow">
            <a:avLst/>
          </a:prstGeom>
          <a:gradFill rotWithShape="1">
            <a:gsLst>
              <a:gs pos="0">
                <a:srgbClr val="FFC000"/>
              </a:gs>
              <a:gs pos="100000">
                <a:srgbClr val="FF993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Front">
              <a:rot lat="0" lon="20999988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>
                <a:lumMod val="75000"/>
              </a:srgbClr>
            </a:extrusionClr>
          </a:sp3d>
        </p:spPr>
        <p:txBody>
          <a:bodyPr rot="10800000" vert="eaVert" wrap="none" anchor="ctr">
            <a:flatTx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kern="0">
              <a:solidFill>
                <a:sysClr val="windowText" lastClr="00000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4" name="向右箭號 23">
            <a:extLst/>
          </p:cNvPr>
          <p:cNvSpPr/>
          <p:nvPr/>
        </p:nvSpPr>
        <p:spPr bwMode="gray">
          <a:xfrm flipV="1">
            <a:off x="5873066" y="1962304"/>
            <a:ext cx="900113" cy="828675"/>
          </a:xfrm>
          <a:prstGeom prst="stripedRightArrow">
            <a:avLst/>
          </a:prstGeom>
          <a:gradFill rotWithShape="1">
            <a:gsLst>
              <a:gs pos="0">
                <a:srgbClr val="FFC000"/>
              </a:gs>
              <a:gs pos="100000">
                <a:srgbClr val="FF993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Front">
              <a:rot lat="0" lon="20999988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>
                <a:lumMod val="75000"/>
              </a:srgbClr>
            </a:extrusionClr>
          </a:sp3d>
        </p:spPr>
        <p:txBody>
          <a:bodyPr rot="10800000" vert="eaVert" wrap="none" anchor="ctr">
            <a:flatTx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kern="0">
              <a:solidFill>
                <a:sysClr val="windowText" lastClr="00000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5" name="矩形 32"/>
          <p:cNvSpPr>
            <a:spLocks noChangeArrowheads="1"/>
          </p:cNvSpPr>
          <p:nvPr/>
        </p:nvSpPr>
        <p:spPr bwMode="auto">
          <a:xfrm>
            <a:off x="7428816" y="3240242"/>
            <a:ext cx="676275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0795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300" b="1">
                <a:solidFill>
                  <a:srgbClr val="C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廢止特定工廠登記</a:t>
            </a:r>
          </a:p>
        </p:txBody>
      </p:sp>
      <p:sp>
        <p:nvSpPr>
          <p:cNvPr id="26" name="文字方塊 33"/>
          <p:cNvSpPr txBox="1">
            <a:spLocks noChangeArrowheads="1"/>
          </p:cNvSpPr>
          <p:nvPr/>
        </p:nvSpPr>
        <p:spPr bwMode="auto">
          <a:xfrm>
            <a:off x="2991754" y="2090892"/>
            <a:ext cx="865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0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違反</a:t>
            </a:r>
          </a:p>
        </p:txBody>
      </p:sp>
      <p:sp>
        <p:nvSpPr>
          <p:cNvPr id="27" name="文字方塊 34"/>
          <p:cNvSpPr txBox="1">
            <a:spLocks noChangeArrowheads="1"/>
          </p:cNvSpPr>
          <p:nvPr/>
        </p:nvSpPr>
        <p:spPr bwMode="auto">
          <a:xfrm>
            <a:off x="5800041" y="2163917"/>
            <a:ext cx="1071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000" b="1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未改善</a:t>
            </a:r>
          </a:p>
        </p:txBody>
      </p:sp>
    </p:spTree>
    <p:extLst>
      <p:ext uri="{BB962C8B-B14F-4D97-AF65-F5344CB8AC3E}">
        <p14:creationId xmlns:p14="http://schemas.microsoft.com/office/powerpoint/2010/main" val="191524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7" grpId="0"/>
      <p:bldP spid="18" grpId="0"/>
      <p:bldP spid="19" grpId="0"/>
      <p:bldP spid="25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D693-3EA3-4D80-B131-D872D736ECEE}" type="slidenum">
              <a:rPr lang="en-US" altLang="zh-TW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pPr/>
              <a:t>12</a:t>
            </a:fld>
            <a:endParaRPr lang="en-US" altLang="zh-TW">
              <a:solidFill>
                <a:prstClr val="black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539552" y="155969"/>
            <a:ext cx="8004365" cy="1328815"/>
            <a:chOff x="539552" y="155969"/>
            <a:chExt cx="8004365" cy="1328815"/>
          </a:xfrm>
        </p:grpSpPr>
        <p:sp>
          <p:nvSpPr>
            <p:cNvPr id="5" name="標題 1"/>
            <p:cNvSpPr txBox="1">
              <a:spLocks/>
            </p:cNvSpPr>
            <p:nvPr/>
          </p:nvSpPr>
          <p:spPr>
            <a:xfrm>
              <a:off x="672091" y="155969"/>
              <a:ext cx="7857256" cy="96877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lang="zh-TW" altLang="en-US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修法重點（</a:t>
              </a:r>
              <a:r>
                <a:rPr lang="en-US" altLang="zh-TW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§28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之</a:t>
              </a:r>
              <a:r>
                <a:rPr lang="en-US" altLang="zh-TW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10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及</a:t>
              </a:r>
              <a:r>
                <a:rPr lang="en-US" altLang="zh-TW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28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之</a:t>
              </a:r>
              <a:r>
                <a:rPr lang="en-US" altLang="zh-TW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11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）</a:t>
              </a:r>
              <a:endParaRPr lang="zh-TW" altLang="en-US" sz="3500" b="1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539552" y="838453"/>
              <a:ext cx="800436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zh-TW" altLang="en-US" sz="3000" b="1" dirty="0">
                  <a:solidFill>
                    <a:prstClr val="black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輔導用地</a:t>
              </a:r>
              <a:r>
                <a:rPr lang="zh-TW" altLang="en-US" sz="3000" b="1" dirty="0" smtClean="0">
                  <a:solidFill>
                    <a:prstClr val="black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合法及限制低污染產業</a:t>
              </a:r>
              <a:endParaRPr lang="zh-TW" altLang="en-US" sz="3000" b="1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7" name="圓角矩形 26"/>
          <p:cNvSpPr/>
          <p:nvPr/>
        </p:nvSpPr>
        <p:spPr>
          <a:xfrm>
            <a:off x="641797" y="2222518"/>
            <a:ext cx="2736304" cy="625482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群聚地區</a:t>
            </a:r>
            <a:endParaRPr lang="zh-TW" altLang="en-US" sz="2000" b="1" dirty="0">
              <a:solidFill>
                <a:schemeClr val="bg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8" name="圓角矩形 27"/>
          <p:cNvSpPr/>
          <p:nvPr/>
        </p:nvSpPr>
        <p:spPr>
          <a:xfrm>
            <a:off x="3633638" y="2222518"/>
            <a:ext cx="2736304" cy="632339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zh-TW" altLang="en-US" sz="2000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零星</a:t>
            </a:r>
            <a:r>
              <a:rPr lang="zh-TW" altLang="en-US" sz="2000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工廠且</a:t>
            </a:r>
            <a:r>
              <a:rPr lang="zh-TW" altLang="en-US" sz="2000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位於都市計畫以外之</a:t>
            </a:r>
            <a:r>
              <a:rPr lang="zh-TW" altLang="en-US" sz="2000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土地</a:t>
            </a:r>
            <a:endParaRPr lang="zh-TW" altLang="en-US" sz="2000" b="1" dirty="0">
              <a:solidFill>
                <a:schemeClr val="bg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9" name="圓角矩形 28"/>
          <p:cNvSpPr/>
          <p:nvPr/>
        </p:nvSpPr>
        <p:spPr>
          <a:xfrm>
            <a:off x="2769237" y="1455502"/>
            <a:ext cx="3960440" cy="50405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取得特定工廠登記者</a:t>
            </a:r>
          </a:p>
        </p:txBody>
      </p:sp>
      <p:sp>
        <p:nvSpPr>
          <p:cNvPr id="30" name="圓角矩形 29"/>
          <p:cNvSpPr/>
          <p:nvPr/>
        </p:nvSpPr>
        <p:spPr>
          <a:xfrm>
            <a:off x="641797" y="3008163"/>
            <a:ext cx="2736304" cy="1872208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hangingPunct="0">
              <a:lnSpc>
                <a:spcPct val="110000"/>
              </a:lnSpc>
            </a:pPr>
            <a:r>
              <a:rPr lang="zh-TW" altLang="en-US" sz="1700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優先</a:t>
            </a:r>
            <a:r>
              <a:rPr lang="zh-TW" altLang="en-US" sz="1700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採新訂都市計畫或開發產業園區規劃處理，依都市計畫法、區域計畫法、國土計畫法相關規定辦理土地使用分區變更或使用</a:t>
            </a:r>
            <a:r>
              <a:rPr lang="zh-TW" altLang="en-US" sz="1700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許可</a:t>
            </a:r>
            <a:endParaRPr lang="zh-TW" altLang="en-US" sz="1700" b="1" dirty="0">
              <a:solidFill>
                <a:schemeClr val="bg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1" name="圓角矩形 30"/>
          <p:cNvSpPr/>
          <p:nvPr/>
        </p:nvSpPr>
        <p:spPr>
          <a:xfrm>
            <a:off x="3621843" y="3023899"/>
            <a:ext cx="2748099" cy="1872208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0000"/>
              </a:lnSpc>
            </a:pPr>
            <a:r>
              <a:rPr lang="zh-TW" altLang="en-US" sz="1700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提出合法計畫申請</a:t>
            </a:r>
            <a:r>
              <a:rPr lang="zh-TW" altLang="zh-TW" sz="1700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特定</a:t>
            </a:r>
            <a:r>
              <a:rPr lang="zh-TW" altLang="zh-TW" sz="1700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工廠使用地證明書</a:t>
            </a:r>
            <a:r>
              <a:rPr lang="zh-TW" altLang="zh-TW" sz="1700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，</a:t>
            </a:r>
            <a:r>
              <a:rPr lang="zh-TW" altLang="en-US" sz="1700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繳交回饋金</a:t>
            </a:r>
            <a:r>
              <a:rPr lang="zh-TW" altLang="zh-TW" sz="1700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辦理</a:t>
            </a:r>
            <a:r>
              <a:rPr lang="zh-TW" altLang="zh-TW" sz="1700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使用地變更編</a:t>
            </a:r>
            <a:r>
              <a:rPr lang="zh-TW" altLang="zh-TW" sz="1700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定</a:t>
            </a:r>
            <a:r>
              <a:rPr lang="zh-TW" altLang="en-US" sz="1700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（特定目的事業用地）</a:t>
            </a:r>
            <a:r>
              <a:rPr lang="zh-TW" altLang="zh-TW" sz="1700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。但</a:t>
            </a:r>
            <a:r>
              <a:rPr lang="zh-TW" altLang="en-US" sz="1700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地方政府</a:t>
            </a:r>
            <a:r>
              <a:rPr lang="zh-TW" altLang="zh-TW" sz="1700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因</a:t>
            </a:r>
            <a:r>
              <a:rPr lang="zh-TW" altLang="zh-TW" sz="1700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整體規劃之需要，駁回</a:t>
            </a:r>
            <a:r>
              <a:rPr lang="zh-TW" altLang="en-US" sz="1700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之</a:t>
            </a:r>
            <a:endParaRPr lang="zh-TW" altLang="en-US" sz="1700" b="1" dirty="0">
              <a:solidFill>
                <a:schemeClr val="bg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2" name="圓角矩形 31"/>
          <p:cNvSpPr/>
          <p:nvPr/>
        </p:nvSpPr>
        <p:spPr>
          <a:xfrm>
            <a:off x="6558664" y="2220292"/>
            <a:ext cx="1926812" cy="6345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zh-TW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零星</a:t>
            </a:r>
            <a:r>
              <a:rPr lang="zh-TW" altLang="en-US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工廠且</a:t>
            </a:r>
            <a:r>
              <a:rPr lang="zh-TW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位於都市</a:t>
            </a:r>
            <a:r>
              <a:rPr lang="zh-TW" altLang="en-US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計畫土地</a:t>
            </a:r>
            <a:endParaRPr lang="zh-TW" altLang="en-US" b="1" dirty="0">
              <a:solidFill>
                <a:schemeClr val="bg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3" name="圓角矩形 32"/>
          <p:cNvSpPr/>
          <p:nvPr/>
        </p:nvSpPr>
        <p:spPr>
          <a:xfrm>
            <a:off x="6558664" y="3013647"/>
            <a:ext cx="1926812" cy="1866724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0000"/>
              </a:lnSpc>
            </a:pPr>
            <a:r>
              <a:rPr lang="zh-TW" altLang="en-US" sz="1700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依都市計畫法規定</a:t>
            </a:r>
            <a:r>
              <a:rPr lang="zh-TW" altLang="en-US" sz="1700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辦理</a:t>
            </a:r>
            <a:endParaRPr lang="zh-TW" altLang="en-US" sz="1700" b="1" dirty="0">
              <a:solidFill>
                <a:schemeClr val="bg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cxnSp>
        <p:nvCxnSpPr>
          <p:cNvPr id="37" name="直線接點 36"/>
          <p:cNvCxnSpPr/>
          <p:nvPr/>
        </p:nvCxnSpPr>
        <p:spPr>
          <a:xfrm flipV="1">
            <a:off x="1977149" y="2082694"/>
            <a:ext cx="5495266" cy="68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>
            <a:off x="1977149" y="2089551"/>
            <a:ext cx="0" cy="1398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5073493" y="1938678"/>
            <a:ext cx="0" cy="283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/>
          <p:nvPr/>
        </p:nvCxnSpPr>
        <p:spPr>
          <a:xfrm>
            <a:off x="7465027" y="2082694"/>
            <a:ext cx="0" cy="1398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1" name="直線單箭頭接點 40"/>
          <p:cNvCxnSpPr>
            <a:stCxn id="27" idx="2"/>
            <a:endCxn id="30" idx="0"/>
          </p:cNvCxnSpPr>
          <p:nvPr/>
        </p:nvCxnSpPr>
        <p:spPr>
          <a:xfrm>
            <a:off x="2009949" y="2848000"/>
            <a:ext cx="0" cy="1601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3" name="直線單箭頭接點 42"/>
          <p:cNvCxnSpPr/>
          <p:nvPr/>
        </p:nvCxnSpPr>
        <p:spPr>
          <a:xfrm>
            <a:off x="5010585" y="2864147"/>
            <a:ext cx="0" cy="1440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7472415" y="2869631"/>
            <a:ext cx="0" cy="1440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7" name="直線單箭頭接點 46"/>
          <p:cNvCxnSpPr/>
          <p:nvPr/>
        </p:nvCxnSpPr>
        <p:spPr>
          <a:xfrm>
            <a:off x="4995892" y="4896107"/>
            <a:ext cx="0" cy="2283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8" name="圓角矩形 47"/>
          <p:cNvSpPr/>
          <p:nvPr/>
        </p:nvSpPr>
        <p:spPr>
          <a:xfrm>
            <a:off x="3621844" y="5124420"/>
            <a:ext cx="2748098" cy="1184899"/>
          </a:xfrm>
          <a:prstGeom prst="roundRect">
            <a:avLst/>
          </a:prstGeom>
          <a:solidFill>
            <a:srgbClr val="FFAB2F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ts val="2000"/>
              </a:lnSpc>
            </a:pPr>
            <a:r>
              <a:rPr lang="zh-TW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特定工廠完成使用地變更後，得申請工廠登記</a:t>
            </a:r>
            <a:r>
              <a:rPr lang="zh-TW" altLang="en-US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，</a:t>
            </a:r>
            <a:r>
              <a:rPr lang="zh-TW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但</a:t>
            </a:r>
            <a:r>
              <a:rPr lang="zh-TW" altLang="en-US" b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限於低污染產業</a:t>
            </a:r>
            <a:r>
              <a:rPr lang="zh-TW" altLang="en-US" b="1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類別</a:t>
            </a:r>
          </a:p>
        </p:txBody>
      </p:sp>
    </p:spTree>
    <p:extLst>
      <p:ext uri="{BB962C8B-B14F-4D97-AF65-F5344CB8AC3E}">
        <p14:creationId xmlns:p14="http://schemas.microsoft.com/office/powerpoint/2010/main" val="84303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D693-3EA3-4D80-B131-D872D736ECEE}" type="slidenum">
              <a:rPr lang="en-US" altLang="zh-TW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pPr/>
              <a:t>13</a:t>
            </a:fld>
            <a:endParaRPr lang="en-US" altLang="zh-TW">
              <a:solidFill>
                <a:prstClr val="black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672091" y="299983"/>
            <a:ext cx="7908716" cy="11127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zh-TW" altLang="en-US" sz="5100" b="1" dirty="0">
                <a:latin typeface="細明體" panose="02020509000000000000" pitchFamily="49" charset="-120"/>
                <a:ea typeface="細明體" panose="02020509000000000000" pitchFamily="49" charset="-120"/>
              </a:rPr>
              <a:t>修法重點（</a:t>
            </a:r>
            <a:r>
              <a:rPr lang="en-US" altLang="zh-TW" sz="5100" b="1" dirty="0">
                <a:latin typeface="細明體" panose="02020509000000000000" pitchFamily="49" charset="-120"/>
                <a:ea typeface="細明體" panose="02020509000000000000" pitchFamily="49" charset="-120"/>
              </a:rPr>
              <a:t>§28</a:t>
            </a:r>
            <a:r>
              <a:rPr lang="zh-TW" altLang="en-US" sz="51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之</a:t>
            </a:r>
            <a:r>
              <a:rPr lang="en-US" altLang="zh-TW" sz="51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12</a:t>
            </a:r>
            <a:r>
              <a:rPr lang="zh-TW" altLang="en-US" sz="51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）</a:t>
            </a:r>
            <a:endParaRPr lang="en-US" altLang="zh-TW" sz="5100" b="1" dirty="0" smtClean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43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民眾</a:t>
            </a:r>
            <a:r>
              <a:rPr lang="zh-TW" altLang="en-US" sz="4300" b="1" dirty="0">
                <a:latin typeface="細明體" panose="02020509000000000000" pitchFamily="49" charset="-120"/>
                <a:ea typeface="細明體" panose="02020509000000000000" pitchFamily="49" charset="-120"/>
              </a:rPr>
              <a:t>檢舉及</a:t>
            </a:r>
            <a:r>
              <a:rPr lang="zh-TW" altLang="en-US" sz="43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獎勵</a:t>
            </a:r>
            <a:r>
              <a:rPr lang="en-US" altLang="zh-TW" sz="43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(</a:t>
            </a:r>
            <a:r>
              <a:rPr lang="zh-TW" altLang="en-US" sz="43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吹</a:t>
            </a:r>
            <a:r>
              <a:rPr lang="zh-TW" altLang="en-US" sz="4300" b="1" dirty="0">
                <a:latin typeface="細明體" panose="02020509000000000000" pitchFamily="49" charset="-120"/>
                <a:ea typeface="細明體" panose="02020509000000000000" pitchFamily="49" charset="-120"/>
              </a:rPr>
              <a:t>哨子</a:t>
            </a:r>
            <a:r>
              <a:rPr lang="zh-TW" altLang="en-US" sz="43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條款</a:t>
            </a:r>
            <a:r>
              <a:rPr lang="en-US" altLang="zh-TW" sz="43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)</a:t>
            </a:r>
            <a:endParaRPr lang="zh-TW" altLang="en-US" sz="4300" b="1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4" name="＞形箭號 13">
            <a:extLst/>
          </p:cNvPr>
          <p:cNvSpPr>
            <a:spLocks noChangeArrowheads="1"/>
          </p:cNvSpPr>
          <p:nvPr/>
        </p:nvSpPr>
        <p:spPr bwMode="gray">
          <a:xfrm>
            <a:off x="4875172" y="3059732"/>
            <a:ext cx="708025" cy="1011238"/>
          </a:xfrm>
          <a:prstGeom prst="chevron">
            <a:avLst>
              <a:gd name="adj" fmla="val 45704"/>
            </a:avLst>
          </a:prstGeom>
          <a:solidFill>
            <a:srgbClr val="FF6699">
              <a:alpha val="69019"/>
            </a:srgbClr>
          </a:solidFill>
          <a:ln w="9525">
            <a:miter lim="800000"/>
            <a:headEnd/>
            <a:tailEnd/>
          </a:ln>
          <a:scene3d>
            <a:camera prst="legacyPerspective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rot="10800000" vert="eaVert" wrap="none" anchor="ctr">
            <a:flatTx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kern="0">
              <a:solidFill>
                <a:sysClr val="windowText" lastClr="00000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15" name="Group 15"/>
          <p:cNvGrpSpPr>
            <a:grpSpLocks/>
          </p:cNvGrpSpPr>
          <p:nvPr/>
        </p:nvGrpSpPr>
        <p:grpSpPr bwMode="auto">
          <a:xfrm>
            <a:off x="395536" y="1988840"/>
            <a:ext cx="4464496" cy="3240360"/>
            <a:chOff x="250" y="1536"/>
            <a:chExt cx="1759" cy="1414"/>
          </a:xfrm>
        </p:grpSpPr>
        <p:pic>
          <p:nvPicPr>
            <p:cNvPr id="16" name="Picture 16" descr="pan_0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 flipH="1">
              <a:off x="298" y="1536"/>
              <a:ext cx="1711" cy="1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Freeform 17">
              <a:extLst/>
            </p:cNvPr>
            <p:cNvSpPr>
              <a:spLocks/>
            </p:cNvSpPr>
            <p:nvPr/>
          </p:nvSpPr>
          <p:spPr bwMode="gray">
            <a:xfrm>
              <a:off x="250" y="1568"/>
              <a:ext cx="1722" cy="1382"/>
            </a:xfrm>
            <a:custGeom>
              <a:avLst/>
              <a:gdLst>
                <a:gd name="T0" fmla="*/ 6 w 1722"/>
                <a:gd name="T1" fmla="*/ 79 h 1382"/>
                <a:gd name="T2" fmla="*/ 6 w 1722"/>
                <a:gd name="T3" fmla="*/ 1300 h 1382"/>
                <a:gd name="T4" fmla="*/ 46 w 1722"/>
                <a:gd name="T5" fmla="*/ 1367 h 1382"/>
                <a:gd name="T6" fmla="*/ 121 w 1722"/>
                <a:gd name="T7" fmla="*/ 1381 h 1382"/>
                <a:gd name="T8" fmla="*/ 1658 w 1722"/>
                <a:gd name="T9" fmla="*/ 1312 h 1382"/>
                <a:gd name="T10" fmla="*/ 1696 w 1722"/>
                <a:gd name="T11" fmla="*/ 1286 h 1382"/>
                <a:gd name="T12" fmla="*/ 1714 w 1722"/>
                <a:gd name="T13" fmla="*/ 1247 h 1382"/>
                <a:gd name="T14" fmla="*/ 1715 w 1722"/>
                <a:gd name="T15" fmla="*/ 157 h 1382"/>
                <a:gd name="T16" fmla="*/ 1689 w 1722"/>
                <a:gd name="T17" fmla="*/ 87 h 1382"/>
                <a:gd name="T18" fmla="*/ 1637 w 1722"/>
                <a:gd name="T19" fmla="*/ 67 h 1382"/>
                <a:gd name="T20" fmla="*/ 95 w 1722"/>
                <a:gd name="T21" fmla="*/ 0 h 1382"/>
                <a:gd name="T22" fmla="*/ 29 w 1722"/>
                <a:gd name="T23" fmla="*/ 31 h 1382"/>
                <a:gd name="T24" fmla="*/ 6 w 1722"/>
                <a:gd name="T25" fmla="*/ 79 h 13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22"/>
                <a:gd name="T40" fmla="*/ 0 h 1382"/>
                <a:gd name="T41" fmla="*/ 1722 w 1722"/>
                <a:gd name="T42" fmla="*/ 1382 h 13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22" h="1382">
                  <a:moveTo>
                    <a:pt x="6" y="79"/>
                  </a:moveTo>
                  <a:cubicBezTo>
                    <a:pt x="0" y="294"/>
                    <a:pt x="3" y="1087"/>
                    <a:pt x="6" y="1300"/>
                  </a:cubicBezTo>
                  <a:cubicBezTo>
                    <a:pt x="8" y="1336"/>
                    <a:pt x="36" y="1359"/>
                    <a:pt x="46" y="1367"/>
                  </a:cubicBezTo>
                  <a:cubicBezTo>
                    <a:pt x="60" y="1381"/>
                    <a:pt x="109" y="1382"/>
                    <a:pt x="121" y="1381"/>
                  </a:cubicBezTo>
                  <a:cubicBezTo>
                    <a:pt x="368" y="1362"/>
                    <a:pt x="1388" y="1336"/>
                    <a:pt x="1658" y="1312"/>
                  </a:cubicBezTo>
                  <a:cubicBezTo>
                    <a:pt x="1658" y="1315"/>
                    <a:pt x="1684" y="1300"/>
                    <a:pt x="1696" y="1286"/>
                  </a:cubicBezTo>
                  <a:cubicBezTo>
                    <a:pt x="1708" y="1272"/>
                    <a:pt x="1714" y="1250"/>
                    <a:pt x="1714" y="1247"/>
                  </a:cubicBezTo>
                  <a:cubicBezTo>
                    <a:pt x="1714" y="1065"/>
                    <a:pt x="1722" y="347"/>
                    <a:pt x="1715" y="157"/>
                  </a:cubicBezTo>
                  <a:cubicBezTo>
                    <a:pt x="1715" y="124"/>
                    <a:pt x="1711" y="104"/>
                    <a:pt x="1689" y="87"/>
                  </a:cubicBezTo>
                  <a:cubicBezTo>
                    <a:pt x="1667" y="70"/>
                    <a:pt x="1659" y="73"/>
                    <a:pt x="1637" y="67"/>
                  </a:cubicBezTo>
                  <a:cubicBezTo>
                    <a:pt x="1375" y="49"/>
                    <a:pt x="360" y="16"/>
                    <a:pt x="95" y="0"/>
                  </a:cubicBezTo>
                  <a:cubicBezTo>
                    <a:pt x="72" y="0"/>
                    <a:pt x="41" y="14"/>
                    <a:pt x="29" y="31"/>
                  </a:cubicBezTo>
                  <a:cubicBezTo>
                    <a:pt x="17" y="48"/>
                    <a:pt x="13" y="49"/>
                    <a:pt x="6" y="79"/>
                  </a:cubicBezTo>
                  <a:close/>
                </a:path>
              </a:pathLst>
            </a:custGeom>
            <a:solidFill>
              <a:srgbClr val="FFFFFF">
                <a:lumMod val="95000"/>
                <a:alpha val="30196"/>
              </a:srgbClr>
            </a:solidFill>
            <a:ln>
              <a:noFill/>
            </a:ln>
            <a:ex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ysClr val="windowText" lastClr="000000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18" name="Text Box 21"/>
          <p:cNvSpPr txBox="1">
            <a:spLocks noChangeArrowheads="1"/>
          </p:cNvSpPr>
          <p:nvPr/>
        </p:nvSpPr>
        <p:spPr bwMode="gray">
          <a:xfrm>
            <a:off x="672092" y="2517601"/>
            <a:ext cx="4146088" cy="196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255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ts val="600"/>
              </a:spcBef>
            </a:pPr>
            <a:r>
              <a:rPr lang="zh-TW" altLang="zh-TW" sz="23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民眾</a:t>
            </a:r>
            <a:r>
              <a:rPr lang="zh-TW" altLang="en-US" sz="23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得</a:t>
            </a:r>
            <a:r>
              <a:rPr lang="zh-TW" altLang="zh-TW" sz="23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檢舉</a:t>
            </a:r>
            <a:r>
              <a:rPr lang="zh-TW" altLang="en-US" sz="23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下列未登記</a:t>
            </a:r>
            <a:r>
              <a:rPr lang="zh-TW" altLang="en-US" sz="2300" b="1" dirty="0" smtClean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工廠</a:t>
            </a:r>
            <a:endParaRPr lang="zh-TW" altLang="en-US" sz="2000" b="1" dirty="0">
              <a:solidFill>
                <a:srgbClr val="000000"/>
              </a:solidFill>
              <a:latin typeface="細明體" panose="02020509000000000000" pitchFamily="49" charset="-120"/>
              <a:ea typeface="細明體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TW" sz="21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1.105.5.20</a:t>
            </a:r>
            <a:r>
              <a:rPr lang="zh-TW" altLang="en-US" sz="21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後新增</a:t>
            </a:r>
            <a:r>
              <a:rPr lang="zh-TW" altLang="en-US" sz="21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者。</a:t>
            </a:r>
            <a:endParaRPr lang="en-US" altLang="zh-TW" sz="2100" b="1" dirty="0">
              <a:solidFill>
                <a:srgbClr val="000000"/>
              </a:solidFill>
              <a:latin typeface="細明體" panose="02020509000000000000" pitchFamily="49" charset="-120"/>
              <a:ea typeface="細明體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TW" sz="21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2.105.5.19</a:t>
            </a:r>
            <a:r>
              <a:rPr lang="zh-TW" altLang="en-US" sz="21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前</a:t>
            </a:r>
            <a:r>
              <a:rPr lang="zh-TW" altLang="en-US" sz="21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既有</a:t>
            </a:r>
            <a:r>
              <a:rPr lang="zh-TW" altLang="en-US" sz="21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非屬低污染</a:t>
            </a:r>
            <a:r>
              <a:rPr lang="zh-TW" altLang="en-US" sz="21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者。</a:t>
            </a:r>
            <a:endParaRPr lang="en-US" altLang="zh-TW" sz="2100" b="1" dirty="0">
              <a:solidFill>
                <a:srgbClr val="000000"/>
              </a:solidFill>
              <a:latin typeface="細明體" panose="02020509000000000000" pitchFamily="49" charset="-120"/>
              <a:ea typeface="細明體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en-US" altLang="zh-TW" sz="21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3.</a:t>
            </a:r>
            <a:r>
              <a:rPr lang="zh-TW" altLang="zh-TW" sz="21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未</a:t>
            </a:r>
            <a:r>
              <a:rPr lang="zh-TW" altLang="en-US" sz="21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依第</a:t>
            </a:r>
            <a:r>
              <a:rPr lang="en-US" altLang="zh-TW" sz="21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28-5</a:t>
            </a:r>
            <a:r>
              <a:rPr lang="zh-TW" altLang="en-US" sz="21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條</a:t>
            </a:r>
            <a:r>
              <a:rPr lang="zh-TW" altLang="zh-TW" sz="21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申請納管</a:t>
            </a:r>
            <a:r>
              <a:rPr lang="zh-TW" altLang="en-US" sz="21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anose="02020603050405020304" pitchFamily="18" charset="0"/>
              </a:rPr>
              <a:t>者。</a:t>
            </a:r>
            <a:endParaRPr lang="en-US" altLang="zh-TW" sz="2100" b="1" dirty="0">
              <a:solidFill>
                <a:srgbClr val="000000"/>
              </a:solidFill>
              <a:latin typeface="細明體" panose="02020509000000000000" pitchFamily="49" charset="-120"/>
              <a:ea typeface="細明體" panose="02020509000000000000" pitchFamily="49" charset="-120"/>
              <a:cs typeface="Times New Roman" panose="02020603050405020304" pitchFamily="18" charset="0"/>
            </a:endParaRPr>
          </a:p>
        </p:txBody>
      </p:sp>
      <p:grpSp>
        <p:nvGrpSpPr>
          <p:cNvPr id="19" name="Group 7"/>
          <p:cNvGrpSpPr>
            <a:grpSpLocks/>
          </p:cNvGrpSpPr>
          <p:nvPr/>
        </p:nvGrpSpPr>
        <p:grpSpPr bwMode="auto">
          <a:xfrm>
            <a:off x="5640189" y="2103264"/>
            <a:ext cx="3024188" cy="2952750"/>
            <a:chOff x="2287" y="1392"/>
            <a:chExt cx="1158" cy="2085"/>
          </a:xfrm>
        </p:grpSpPr>
        <p:sp>
          <p:nvSpPr>
            <p:cNvPr id="20" name="AutoShape 8">
              <a:extLst/>
            </p:cNvPr>
            <p:cNvSpPr>
              <a:spLocks noChangeArrowheads="1"/>
            </p:cNvSpPr>
            <p:nvPr/>
          </p:nvSpPr>
          <p:spPr bwMode="gray">
            <a:xfrm>
              <a:off x="2287" y="1392"/>
              <a:ext cx="1158" cy="2085"/>
            </a:xfrm>
            <a:prstGeom prst="roundRect">
              <a:avLst>
                <a:gd name="adj" fmla="val 16667"/>
              </a:avLst>
            </a:prstGeom>
            <a:solidFill>
              <a:srgbClr val="D4BA3A"/>
            </a:soli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fontAlgn="auto" hangingPunct="1">
                <a:lnSpc>
                  <a:spcPts val="2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ysClr val="windowText" lastClr="000000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AutoShape 9">
              <a:extLst/>
            </p:cNvPr>
            <p:cNvSpPr>
              <a:spLocks noChangeArrowheads="1"/>
            </p:cNvSpPr>
            <p:nvPr/>
          </p:nvSpPr>
          <p:spPr bwMode="gray">
            <a:xfrm>
              <a:off x="2315" y="1425"/>
              <a:ext cx="1098" cy="41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D4BA3A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 eaLnBrk="1" fontAlgn="auto" hangingPunct="1">
                <a:lnSpc>
                  <a:spcPts val="2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ysClr val="windowText" lastClr="000000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2" name="Text Box 14">
            <a:extLst/>
          </p:cNvPr>
          <p:cNvSpPr txBox="1">
            <a:spLocks noChangeArrowheads="1"/>
          </p:cNvSpPr>
          <p:nvPr/>
        </p:nvSpPr>
        <p:spPr bwMode="gray">
          <a:xfrm>
            <a:off x="5722739" y="2606501"/>
            <a:ext cx="2974975" cy="19177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>
              <a:lnSpc>
                <a:spcPts val="2640"/>
              </a:lnSpc>
              <a:spcBef>
                <a:spcPts val="600"/>
              </a:spcBef>
              <a:defRPr/>
            </a:pPr>
            <a:r>
              <a:rPr lang="zh-TW" altLang="zh-TW" sz="22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地方</a:t>
            </a:r>
            <a:r>
              <a:rPr lang="zh-TW" altLang="zh-TW" sz="2200" b="1" dirty="0" smtClean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主管機關</a:t>
            </a:r>
            <a:endParaRPr lang="en-US" altLang="zh-TW" sz="2200" b="1" dirty="0">
              <a:solidFill>
                <a:srgbClr val="000000"/>
              </a:solidFill>
              <a:latin typeface="細明體" panose="02020509000000000000" pitchFamily="49" charset="-120"/>
              <a:ea typeface="細明體" panose="02020509000000000000" pitchFamily="49" charset="-120"/>
              <a:cs typeface="Times New Roman" pitchFamily="18" charset="0"/>
            </a:endParaRPr>
          </a:p>
          <a:p>
            <a:pPr>
              <a:lnSpc>
                <a:spcPts val="2640"/>
              </a:lnSpc>
              <a:spcBef>
                <a:spcPts val="600"/>
              </a:spcBef>
              <a:defRPr/>
            </a:pPr>
            <a:r>
              <a:rPr lang="en-US" altLang="zh-TW" sz="20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1.</a:t>
            </a:r>
            <a:r>
              <a:rPr lang="zh-TW" altLang="en-US" sz="20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應</a:t>
            </a:r>
            <a:r>
              <a:rPr lang="zh-TW" altLang="zh-TW" sz="20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保密</a:t>
            </a:r>
            <a:r>
              <a:rPr lang="zh-TW" altLang="zh-TW" sz="20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檢舉人之身分</a:t>
            </a:r>
            <a:r>
              <a:rPr lang="zh-TW" altLang="en-US" sz="20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。</a:t>
            </a:r>
            <a:endParaRPr lang="en-US" altLang="zh-TW" sz="2000" b="1" dirty="0">
              <a:solidFill>
                <a:srgbClr val="000000"/>
              </a:solidFill>
              <a:latin typeface="細明體" panose="02020509000000000000" pitchFamily="49" charset="-120"/>
              <a:ea typeface="細明體" panose="02020509000000000000" pitchFamily="49" charset="-120"/>
              <a:cs typeface="Times New Roman" pitchFamily="18" charset="0"/>
            </a:endParaRPr>
          </a:p>
          <a:p>
            <a:pPr marL="177800" indent="-177800">
              <a:lnSpc>
                <a:spcPts val="2640"/>
              </a:lnSpc>
              <a:spcBef>
                <a:spcPts val="600"/>
              </a:spcBef>
              <a:defRPr/>
            </a:pPr>
            <a:r>
              <a:rPr lang="en-US" altLang="zh-TW" sz="20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2.</a:t>
            </a:r>
            <a:r>
              <a:rPr lang="zh-TW" altLang="en-US" sz="20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因檢舉而查獲違反本法規定，得對檢舉人</a:t>
            </a:r>
            <a:r>
              <a:rPr lang="zh-TW" altLang="en-US" sz="20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酌予獎勵</a:t>
            </a:r>
            <a:r>
              <a:rPr lang="zh-TW" altLang="en-US" sz="20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。</a:t>
            </a:r>
            <a:endParaRPr lang="zh-TW" altLang="en-US" sz="2000" dirty="0">
              <a:solidFill>
                <a:srgbClr val="000000"/>
              </a:solidFill>
              <a:latin typeface="細明體" panose="02020509000000000000" pitchFamily="49" charset="-120"/>
              <a:ea typeface="細明體" panose="02020509000000000000" pitchFamily="49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03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D693-3EA3-4D80-B131-D872D736ECEE}" type="slidenum">
              <a:rPr lang="en-US" altLang="zh-TW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pPr/>
              <a:t>14</a:t>
            </a:fld>
            <a:endParaRPr lang="en-US" altLang="zh-TW">
              <a:solidFill>
                <a:prstClr val="black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672090" y="299984"/>
            <a:ext cx="7932357" cy="118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zh-TW" altLang="en-US" sz="3900" b="1" dirty="0">
                <a:latin typeface="細明體" panose="02020509000000000000" pitchFamily="49" charset="-120"/>
                <a:ea typeface="細明體" panose="02020509000000000000" pitchFamily="49" charset="-120"/>
              </a:rPr>
              <a:t>修法重點（</a:t>
            </a:r>
            <a:r>
              <a:rPr lang="en-US" altLang="zh-TW" sz="3900" b="1" dirty="0">
                <a:latin typeface="細明體" panose="02020509000000000000" pitchFamily="49" charset="-120"/>
                <a:ea typeface="細明體" panose="02020509000000000000" pitchFamily="49" charset="-120"/>
              </a:rPr>
              <a:t>§39</a:t>
            </a:r>
            <a:r>
              <a:rPr lang="zh-TW" altLang="en-US" sz="39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）</a:t>
            </a:r>
            <a:endParaRPr lang="en-US" altLang="zh-TW" sz="3900" b="1" dirty="0" smtClean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>
              <a:lnSpc>
                <a:spcPct val="120000"/>
              </a:lnSpc>
            </a:pPr>
            <a:r>
              <a:rPr lang="zh-TW" altLang="en-US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施行</a:t>
            </a:r>
            <a:r>
              <a:rPr lang="zh-TW" altLang="en-US" b="1" dirty="0">
                <a:latin typeface="細明體" panose="02020509000000000000" pitchFamily="49" charset="-120"/>
                <a:ea typeface="細明體" panose="02020509000000000000" pitchFamily="49" charset="-120"/>
              </a:rPr>
              <a:t>日期</a:t>
            </a:r>
          </a:p>
        </p:txBody>
      </p:sp>
      <p:grpSp>
        <p:nvGrpSpPr>
          <p:cNvPr id="9" name="群組 8"/>
          <p:cNvGrpSpPr/>
          <p:nvPr/>
        </p:nvGrpSpPr>
        <p:grpSpPr>
          <a:xfrm>
            <a:off x="1403648" y="1772816"/>
            <a:ext cx="6120680" cy="2952328"/>
            <a:chOff x="1403648" y="1716616"/>
            <a:chExt cx="6120680" cy="3276604"/>
          </a:xfrm>
        </p:grpSpPr>
        <p:pic>
          <p:nvPicPr>
            <p:cNvPr id="7" name="Picture 16" descr="pan_0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 flipH="1">
              <a:off x="1570671" y="1716616"/>
              <a:ext cx="5953657" cy="321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Freeform 17"/>
            <p:cNvSpPr>
              <a:spLocks/>
            </p:cNvSpPr>
            <p:nvPr/>
          </p:nvSpPr>
          <p:spPr bwMode="gray">
            <a:xfrm>
              <a:off x="1403648" y="1790768"/>
              <a:ext cx="5991933" cy="3202452"/>
            </a:xfrm>
            <a:custGeom>
              <a:avLst/>
              <a:gdLst>
                <a:gd name="T0" fmla="*/ 6 w 1722"/>
                <a:gd name="T1" fmla="*/ 79 h 1382"/>
                <a:gd name="T2" fmla="*/ 6 w 1722"/>
                <a:gd name="T3" fmla="*/ 1300 h 1382"/>
                <a:gd name="T4" fmla="*/ 46 w 1722"/>
                <a:gd name="T5" fmla="*/ 1367 h 1382"/>
                <a:gd name="T6" fmla="*/ 121 w 1722"/>
                <a:gd name="T7" fmla="*/ 1381 h 1382"/>
                <a:gd name="T8" fmla="*/ 1658 w 1722"/>
                <a:gd name="T9" fmla="*/ 1312 h 1382"/>
                <a:gd name="T10" fmla="*/ 1696 w 1722"/>
                <a:gd name="T11" fmla="*/ 1286 h 1382"/>
                <a:gd name="T12" fmla="*/ 1714 w 1722"/>
                <a:gd name="T13" fmla="*/ 1247 h 1382"/>
                <a:gd name="T14" fmla="*/ 1715 w 1722"/>
                <a:gd name="T15" fmla="*/ 157 h 1382"/>
                <a:gd name="T16" fmla="*/ 1689 w 1722"/>
                <a:gd name="T17" fmla="*/ 87 h 1382"/>
                <a:gd name="T18" fmla="*/ 1637 w 1722"/>
                <a:gd name="T19" fmla="*/ 67 h 1382"/>
                <a:gd name="T20" fmla="*/ 95 w 1722"/>
                <a:gd name="T21" fmla="*/ 0 h 1382"/>
                <a:gd name="T22" fmla="*/ 29 w 1722"/>
                <a:gd name="T23" fmla="*/ 31 h 1382"/>
                <a:gd name="T24" fmla="*/ 6 w 1722"/>
                <a:gd name="T25" fmla="*/ 79 h 13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22"/>
                <a:gd name="T40" fmla="*/ 0 h 1382"/>
                <a:gd name="T41" fmla="*/ 1722 w 1722"/>
                <a:gd name="T42" fmla="*/ 1382 h 13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22" h="1382">
                  <a:moveTo>
                    <a:pt x="6" y="79"/>
                  </a:moveTo>
                  <a:cubicBezTo>
                    <a:pt x="0" y="294"/>
                    <a:pt x="3" y="1087"/>
                    <a:pt x="6" y="1300"/>
                  </a:cubicBezTo>
                  <a:cubicBezTo>
                    <a:pt x="8" y="1336"/>
                    <a:pt x="36" y="1359"/>
                    <a:pt x="46" y="1367"/>
                  </a:cubicBezTo>
                  <a:cubicBezTo>
                    <a:pt x="60" y="1381"/>
                    <a:pt x="109" y="1382"/>
                    <a:pt x="121" y="1381"/>
                  </a:cubicBezTo>
                  <a:cubicBezTo>
                    <a:pt x="368" y="1362"/>
                    <a:pt x="1388" y="1336"/>
                    <a:pt x="1658" y="1312"/>
                  </a:cubicBezTo>
                  <a:cubicBezTo>
                    <a:pt x="1658" y="1315"/>
                    <a:pt x="1684" y="1300"/>
                    <a:pt x="1696" y="1286"/>
                  </a:cubicBezTo>
                  <a:cubicBezTo>
                    <a:pt x="1708" y="1272"/>
                    <a:pt x="1714" y="1250"/>
                    <a:pt x="1714" y="1247"/>
                  </a:cubicBezTo>
                  <a:cubicBezTo>
                    <a:pt x="1714" y="1065"/>
                    <a:pt x="1722" y="347"/>
                    <a:pt x="1715" y="157"/>
                  </a:cubicBezTo>
                  <a:cubicBezTo>
                    <a:pt x="1715" y="124"/>
                    <a:pt x="1711" y="104"/>
                    <a:pt x="1689" y="87"/>
                  </a:cubicBezTo>
                  <a:cubicBezTo>
                    <a:pt x="1667" y="70"/>
                    <a:pt x="1659" y="73"/>
                    <a:pt x="1637" y="67"/>
                  </a:cubicBezTo>
                  <a:cubicBezTo>
                    <a:pt x="1375" y="49"/>
                    <a:pt x="360" y="16"/>
                    <a:pt x="95" y="0"/>
                  </a:cubicBezTo>
                  <a:cubicBezTo>
                    <a:pt x="72" y="0"/>
                    <a:pt x="41" y="14"/>
                    <a:pt x="29" y="31"/>
                  </a:cubicBezTo>
                  <a:cubicBezTo>
                    <a:pt x="17" y="48"/>
                    <a:pt x="13" y="49"/>
                    <a:pt x="6" y="79"/>
                  </a:cubicBezTo>
                  <a:close/>
                </a:path>
              </a:pathLst>
            </a:custGeom>
            <a:solidFill>
              <a:srgbClr val="FFFFFF">
                <a:lumMod val="95000"/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  <a:cs typeface="+mn-cs"/>
                </a:defRPr>
              </a:lvl5pPr>
              <a:lvl6pPr marL="2286000" algn="l" defTabSz="914400" rtl="0" eaLnBrk="1" latinLnBrk="0" hangingPunct="1">
                <a:defRPr sz="3600" kern="12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  <a:cs typeface="+mn-cs"/>
                </a:defRPr>
              </a:lvl6pPr>
              <a:lvl7pPr marL="2743200" algn="l" defTabSz="914400" rtl="0" eaLnBrk="1" latinLnBrk="0" hangingPunct="1">
                <a:defRPr sz="3600" kern="12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  <a:cs typeface="+mn-cs"/>
                </a:defRPr>
              </a:lvl7pPr>
              <a:lvl8pPr marL="3200400" algn="l" defTabSz="914400" rtl="0" eaLnBrk="1" latinLnBrk="0" hangingPunct="1">
                <a:defRPr sz="3600" kern="12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  <a:cs typeface="+mn-cs"/>
                </a:defRPr>
              </a:lvl8pPr>
              <a:lvl9pPr marL="3657600" algn="l" defTabSz="914400" rtl="0" eaLnBrk="1" latinLnBrk="0" hangingPunct="1">
                <a:defRPr sz="3600" kern="12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333389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1748768" y="2348880"/>
            <a:ext cx="5703901" cy="2016224"/>
          </a:xfrm>
        </p:spPr>
        <p:txBody>
          <a:bodyPr>
            <a:normAutofit/>
          </a:bodyPr>
          <a:lstStyle/>
          <a:p>
            <a:pPr marL="0" lvl="0" indent="0" algn="just" defTabSz="914400">
              <a:lnSpc>
                <a:spcPct val="130000"/>
              </a:lnSpc>
              <a:spcBef>
                <a:spcPct val="20000"/>
              </a:spcBef>
              <a:buClrTx/>
              <a:buSzTx/>
              <a:buNone/>
            </a:pPr>
            <a:r>
              <a:rPr lang="zh-TW" altLang="en-US" sz="2400" b="1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第三十九條  本法自公布日施行。</a:t>
            </a:r>
          </a:p>
          <a:p>
            <a:pPr marL="0" lvl="0" indent="0" algn="just" defTabSz="914400">
              <a:lnSpc>
                <a:spcPct val="130000"/>
              </a:lnSpc>
              <a:spcBef>
                <a:spcPct val="20000"/>
              </a:spcBef>
              <a:buClrTx/>
              <a:buSzTx/>
              <a:buNone/>
            </a:pPr>
            <a:r>
              <a:rPr lang="zh-TW" altLang="en-US" sz="2400" b="1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本法中華民國</a:t>
            </a:r>
            <a:r>
              <a:rPr lang="zh-TW" altLang="en-US" sz="24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〇年〇月〇日修正之條文</a:t>
            </a:r>
            <a:r>
              <a:rPr lang="zh-TW" altLang="en-US" sz="2400" b="1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，其</a:t>
            </a:r>
            <a:r>
              <a:rPr lang="zh-TW" altLang="en-US" sz="24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施行日期</a:t>
            </a:r>
            <a:r>
              <a:rPr lang="zh-TW" altLang="en-US" sz="2400" b="1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由</a:t>
            </a:r>
            <a:r>
              <a:rPr lang="zh-TW" altLang="en-US" sz="24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行政院</a:t>
            </a:r>
            <a:r>
              <a:rPr lang="zh-TW" altLang="en-US" sz="2400" b="1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定之</a:t>
            </a:r>
          </a:p>
        </p:txBody>
      </p:sp>
      <p:sp>
        <p:nvSpPr>
          <p:cNvPr id="13" name="文字方塊 33"/>
          <p:cNvSpPr txBox="1">
            <a:spLocks noChangeArrowheads="1"/>
          </p:cNvSpPr>
          <p:nvPr/>
        </p:nvSpPr>
        <p:spPr bwMode="auto">
          <a:xfrm>
            <a:off x="1570671" y="4791957"/>
            <a:ext cx="592169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000" b="1" dirty="0" smtClean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理由：因本法修正公布後，尚有</a:t>
            </a:r>
            <a:r>
              <a:rPr lang="zh-TW" altLang="en-US" sz="20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子法</a:t>
            </a:r>
            <a:r>
              <a:rPr lang="zh-TW" altLang="en-US" sz="2000" b="1" dirty="0" smtClean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、地方政府執行</a:t>
            </a:r>
            <a:r>
              <a:rPr lang="zh-TW" altLang="en-US" sz="2000" b="1" dirty="0">
                <a:latin typeface="細明體" panose="02020509000000000000" pitchFamily="49" charset="-120"/>
                <a:ea typeface="細明體" panose="02020509000000000000" pitchFamily="49" charset="-120"/>
              </a:rPr>
              <a:t>未登記工廠</a:t>
            </a:r>
            <a:r>
              <a:rPr lang="zh-TW" altLang="en-US" sz="20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清查作業</a:t>
            </a:r>
            <a:r>
              <a:rPr lang="zh-TW" altLang="en-US" sz="2000" b="1" dirty="0" smtClean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、擬定</a:t>
            </a:r>
            <a:r>
              <a:rPr lang="zh-TW" altLang="en-US" sz="20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管理輔導計畫</a:t>
            </a:r>
            <a:r>
              <a:rPr lang="zh-TW" altLang="en-US" sz="2000" b="1" dirty="0" smtClean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及相關執行</a:t>
            </a:r>
            <a:r>
              <a:rPr lang="zh-TW" altLang="en-US" sz="20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配套待規劃</a:t>
            </a:r>
            <a:r>
              <a:rPr lang="zh-TW" altLang="en-US" sz="2000" b="1" dirty="0" smtClean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，需要</a:t>
            </a:r>
            <a:r>
              <a:rPr lang="zh-TW" altLang="en-US" sz="20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適當作業期間</a:t>
            </a:r>
            <a:r>
              <a:rPr lang="zh-TW" altLang="en-US" sz="2000" b="1" dirty="0" smtClean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，故明定施行日期，由</a:t>
            </a:r>
            <a:r>
              <a:rPr lang="zh-TW" altLang="en-US" sz="20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行政院</a:t>
            </a:r>
            <a:r>
              <a:rPr lang="zh-TW" altLang="en-US" sz="2000" b="1" dirty="0" smtClean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定之。</a:t>
            </a:r>
            <a:endParaRPr lang="zh-TW" altLang="en-US" sz="2000" b="1" dirty="0">
              <a:solidFill>
                <a:srgbClr val="00000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303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48680"/>
            <a:ext cx="8784976" cy="613872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1988840"/>
            <a:ext cx="4553120" cy="1977450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rgbClr val="0070C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簡報</a:t>
            </a:r>
            <a:r>
              <a:rPr lang="zh-TW" altLang="en-US" sz="5400" dirty="0" smtClean="0">
                <a:solidFill>
                  <a:srgbClr val="0070C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完畢</a:t>
            </a:r>
            <a:endParaRPr lang="zh-TW" altLang="en-US" sz="5400" dirty="0">
              <a:solidFill>
                <a:srgbClr val="0070C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589761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D693-3EA3-4D80-B131-D872D736ECEE}" type="slidenum">
              <a:rPr lang="en-US" altLang="zh-TW" smtClean="0">
                <a:solidFill>
                  <a:prstClr val="black"/>
                </a:solidFill>
              </a:rPr>
              <a:pPr/>
              <a:t>2</a:t>
            </a:fld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647564" y="476672"/>
            <a:ext cx="7200800" cy="766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n"/>
            </a:pPr>
            <a:r>
              <a:rPr lang="zh-TW" altLang="en-US" sz="36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修法緣由</a:t>
            </a:r>
            <a:r>
              <a:rPr lang="en-US" altLang="zh-TW" sz="36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-</a:t>
            </a:r>
            <a:r>
              <a:rPr lang="zh-TW" altLang="en-US" sz="36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接地氣</a:t>
            </a:r>
            <a:endParaRPr lang="zh-TW" altLang="en-US" sz="3600" b="1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47564" y="1415344"/>
            <a:ext cx="7848872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ts val="3600"/>
              </a:lnSpc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zh-TW" altLang="en-US" sz="280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臨時</a:t>
            </a:r>
            <a:r>
              <a:rPr lang="zh-TW" altLang="en-US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登記</a:t>
            </a:r>
            <a:r>
              <a:rPr lang="zh-TW" altLang="en-US" sz="280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工廠</a:t>
            </a:r>
            <a:r>
              <a:rPr lang="en-US" altLang="zh-TW" sz="280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7400</a:t>
            </a:r>
            <a:r>
              <a:rPr lang="zh-TW" altLang="en-US" sz="280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餘家及</a:t>
            </a:r>
            <a:r>
              <a:rPr lang="zh-TW" altLang="en-US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特定地區有效期限將於</a:t>
            </a:r>
            <a:r>
              <a:rPr lang="en-US" altLang="zh-TW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109</a:t>
            </a:r>
            <a:r>
              <a:rPr lang="zh-TW" altLang="en-US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年</a:t>
            </a:r>
            <a:r>
              <a:rPr lang="en-US" altLang="zh-TW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6</a:t>
            </a:r>
            <a:r>
              <a:rPr lang="zh-TW" altLang="en-US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月</a:t>
            </a:r>
            <a:r>
              <a:rPr lang="en-US" altLang="zh-TW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</a:t>
            </a:r>
            <a:r>
              <a:rPr lang="zh-TW" altLang="en-US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日屆期，</a:t>
            </a:r>
            <a:r>
              <a:rPr lang="zh-TW" altLang="en-US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業者擔心</a:t>
            </a:r>
            <a:r>
              <a:rPr lang="zh-TW" altLang="en-US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工廠</a:t>
            </a:r>
            <a:r>
              <a:rPr lang="zh-TW" altLang="en-US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無法</a:t>
            </a:r>
            <a:r>
              <a:rPr lang="zh-TW" altLang="en-US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經營</a:t>
            </a:r>
            <a:endParaRPr lang="en-US" altLang="zh-TW" sz="2800" b="1" dirty="0" smtClean="0">
              <a:solidFill>
                <a:srgbClr val="FF000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457200" lvl="0" indent="-457200">
              <a:lnSpc>
                <a:spcPts val="3600"/>
              </a:lnSpc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zh-TW" altLang="en-US" sz="28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臨時工廠登記</a:t>
            </a:r>
            <a:r>
              <a:rPr lang="zh-TW" altLang="en-US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展延免罰期限</a:t>
            </a:r>
            <a:r>
              <a:rPr lang="zh-TW" altLang="en-US" sz="28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，治標不治本，應尋求</a:t>
            </a:r>
            <a:r>
              <a:rPr lang="zh-TW" altLang="en-US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徹底解決</a:t>
            </a:r>
            <a:r>
              <a:rPr lang="zh-TW" altLang="en-US" sz="28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之道</a:t>
            </a:r>
            <a:endParaRPr lang="en-US" altLang="zh-TW" sz="2800" dirty="0" smtClean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457200" lvl="0" indent="-457200">
              <a:lnSpc>
                <a:spcPts val="3600"/>
              </a:lnSpc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zh-TW" altLang="en-US" sz="280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農地</a:t>
            </a:r>
            <a:r>
              <a:rPr lang="zh-TW" altLang="en-US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約有</a:t>
            </a:r>
            <a:r>
              <a:rPr lang="en-US" altLang="zh-TW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1.4</a:t>
            </a:r>
            <a:r>
              <a:rPr lang="zh-TW" altLang="en-US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萬</a:t>
            </a:r>
            <a:r>
              <a:rPr lang="zh-TW" altLang="en-US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公頃</a:t>
            </a:r>
            <a:r>
              <a:rPr lang="zh-TW" altLang="en-US" sz="28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違章</a:t>
            </a:r>
            <a:r>
              <a:rPr lang="zh-TW" altLang="en-US" sz="280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工廠</a:t>
            </a:r>
            <a:r>
              <a:rPr lang="zh-TW" altLang="en-US" sz="28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zh-TW" altLang="en-US" sz="280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推估全國應</a:t>
            </a:r>
            <a:r>
              <a:rPr lang="zh-TW" altLang="en-US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登記而未</a:t>
            </a:r>
            <a:r>
              <a:rPr lang="zh-TW" altLang="en-US" sz="280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登記工廠</a:t>
            </a:r>
            <a:r>
              <a:rPr lang="zh-TW" altLang="en-US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有</a:t>
            </a:r>
            <a:r>
              <a:rPr lang="en-US" altLang="zh-TW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3.8</a:t>
            </a:r>
            <a:r>
              <a:rPr lang="zh-TW" altLang="en-US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萬</a:t>
            </a:r>
            <a:r>
              <a:rPr lang="zh-TW" altLang="en-US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家</a:t>
            </a:r>
            <a:r>
              <a:rPr lang="zh-TW" altLang="en-US" sz="280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，</a:t>
            </a:r>
            <a:r>
              <a:rPr lang="zh-TW" altLang="en-US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不予以納管，無法保護環境</a:t>
            </a:r>
          </a:p>
          <a:p>
            <a:pPr marL="457200" lvl="0" indent="-457200">
              <a:lnSpc>
                <a:spcPts val="3600"/>
              </a:lnSpc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zh-TW" altLang="en-US" sz="28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為容納前開未登記工廠</a:t>
            </a:r>
            <a:r>
              <a:rPr lang="zh-TW" altLang="zh-TW" sz="2800" dirty="0">
                <a:latin typeface="細明體" panose="02020509000000000000" pitchFamily="49" charset="-120"/>
                <a:ea typeface="細明體" panose="02020509000000000000" pitchFamily="49" charset="-120"/>
              </a:rPr>
              <a:t>，</a:t>
            </a:r>
            <a:r>
              <a:rPr lang="zh-TW" altLang="zh-TW" sz="28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採</a:t>
            </a:r>
            <a:r>
              <a:rPr lang="zh-TW" altLang="zh-TW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徵收農地</a:t>
            </a:r>
            <a:r>
              <a:rPr lang="zh-TW" altLang="zh-TW" sz="2800" dirty="0">
                <a:latin typeface="細明體" panose="02020509000000000000" pitchFamily="49" charset="-120"/>
                <a:ea typeface="細明體" panose="02020509000000000000" pitchFamily="49" charset="-120"/>
              </a:rPr>
              <a:t>新闢產業</a:t>
            </a:r>
            <a:r>
              <a:rPr lang="zh-TW" altLang="zh-TW" sz="28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園區恐</a:t>
            </a:r>
            <a:r>
              <a:rPr lang="zh-TW" altLang="zh-TW" sz="2800" dirty="0">
                <a:latin typeface="細明體" panose="02020509000000000000" pitchFamily="49" charset="-120"/>
                <a:ea typeface="細明體" panose="02020509000000000000" pitchFamily="49" charset="-120"/>
              </a:rPr>
              <a:t>將犧牲更多農地，與</a:t>
            </a:r>
            <a:r>
              <a:rPr lang="zh-TW" altLang="zh-TW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保護農地</a:t>
            </a:r>
            <a:r>
              <a:rPr lang="zh-TW" altLang="zh-TW" sz="2800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政策</a:t>
            </a:r>
            <a:r>
              <a:rPr lang="zh-TW" altLang="zh-TW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有</a:t>
            </a:r>
            <a:r>
              <a:rPr lang="zh-TW" altLang="zh-TW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違</a:t>
            </a:r>
            <a:endParaRPr lang="en-US" altLang="zh-TW" sz="3200" b="1" dirty="0" smtClean="0">
              <a:solidFill>
                <a:srgbClr val="FF0000"/>
              </a:solidFill>
              <a:latin typeface="細明體" panose="02020509000000000000" pitchFamily="49" charset="-120"/>
              <a:ea typeface="細明體" panose="02020509000000000000" pitchFamily="49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67543" y="188640"/>
            <a:ext cx="8480463" cy="1126194"/>
          </a:xfrm>
        </p:spPr>
        <p:txBody>
          <a:bodyPr>
            <a:normAutofit/>
          </a:bodyPr>
          <a:lstStyle/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n"/>
            </a:pPr>
            <a:r>
              <a:rPr lang="zh-TW" altLang="en-US" sz="36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修法目標</a:t>
            </a:r>
            <a:r>
              <a:rPr lang="en-US" altLang="zh-TW" sz="3600" b="1" dirty="0">
                <a:latin typeface="細明體" panose="02020509000000000000" pitchFamily="49" charset="-120"/>
                <a:ea typeface="細明體" panose="02020509000000000000" pitchFamily="49" charset="-120"/>
              </a:rPr>
              <a:t>-</a:t>
            </a:r>
            <a:r>
              <a:rPr lang="zh-TW" altLang="en-US" sz="3600" b="1" dirty="0">
                <a:latin typeface="細明體" panose="02020509000000000000" pitchFamily="49" charset="-120"/>
                <a:ea typeface="細明體" panose="02020509000000000000" pitchFamily="49" charset="-120"/>
              </a:rPr>
              <a:t>拚經濟、顧環保、守</a:t>
            </a:r>
            <a:r>
              <a:rPr lang="zh-TW" altLang="en-US" sz="36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農地</a:t>
            </a:r>
            <a:endParaRPr kumimoji="1" lang="zh-TW" altLang="en-US" sz="3600" kern="0" dirty="0">
              <a:solidFill>
                <a:srgbClr val="800080"/>
              </a:solidFill>
              <a:latin typeface="細明體" panose="02020509000000000000" pitchFamily="49" charset="-120"/>
              <a:ea typeface="細明體" panose="02020509000000000000" pitchFamily="49" charset="-120"/>
              <a:cs typeface="+mn-cs"/>
            </a:endParaRPr>
          </a:p>
        </p:txBody>
      </p:sp>
      <p:sp>
        <p:nvSpPr>
          <p:cNvPr id="802" name="Text Box 10"/>
          <p:cNvSpPr txBox="1">
            <a:spLocks noChangeArrowheads="1"/>
          </p:cNvSpPr>
          <p:nvPr/>
        </p:nvSpPr>
        <p:spPr bwMode="auto">
          <a:xfrm>
            <a:off x="7989696" y="2138030"/>
            <a:ext cx="6898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u"/>
              <a:defRPr sz="16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TW" sz="2400" i="1" dirty="0" smtClean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Arial" panose="020B0604020202020204" pitchFamily="34" charset="0"/>
              </a:rPr>
              <a:t>13</a:t>
            </a:r>
            <a:endParaRPr lang="en-US" altLang="zh-TW" sz="2400" i="1" dirty="0">
              <a:solidFill>
                <a:schemeClr val="bg1"/>
              </a:solidFill>
              <a:latin typeface="細明體" panose="02020509000000000000" pitchFamily="49" charset="-120"/>
              <a:ea typeface="細明體" panose="020205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1277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668344" y="6309320"/>
            <a:ext cx="1279663" cy="365125"/>
          </a:xfrm>
        </p:spPr>
        <p:txBody>
          <a:bodyPr/>
          <a:lstStyle/>
          <a:p>
            <a:fld id="{074AD693-3EA3-4D80-B131-D872D736ECEE}" type="slidenum">
              <a:rPr lang="en-US" altLang="zh-TW" smtClean="0">
                <a:solidFill>
                  <a:prstClr val="black"/>
                </a:solidFill>
              </a:rPr>
              <a:pPr/>
              <a:t>3</a:t>
            </a:fld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532" name="矩形 531"/>
          <p:cNvSpPr/>
          <p:nvPr/>
        </p:nvSpPr>
        <p:spPr>
          <a:xfrm>
            <a:off x="683568" y="1314834"/>
            <a:ext cx="7848872" cy="4916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ts val="3100"/>
              </a:lnSpc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農地不得</a:t>
            </a:r>
            <a:r>
              <a:rPr lang="zh-TW" altLang="en-US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新設未登工廠</a:t>
            </a:r>
            <a:r>
              <a:rPr lang="zh-TW" altLang="en-US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。</a:t>
            </a:r>
            <a:r>
              <a:rPr lang="zh-TW" altLang="en-US" sz="280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既有未登記工廠</a:t>
            </a:r>
            <a:r>
              <a:rPr lang="zh-TW" altLang="en-US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不得污染、不得危及公安</a:t>
            </a:r>
            <a:r>
              <a:rPr lang="zh-TW" altLang="en-US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，如有違反嚴予</a:t>
            </a:r>
            <a:r>
              <a:rPr lang="zh-TW" altLang="en-US" sz="280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取締</a:t>
            </a:r>
            <a:endParaRPr lang="en-US" altLang="zh-TW" sz="2800" dirty="0" smtClean="0">
              <a:solidFill>
                <a:prstClr val="black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457200" lvl="0" indent="-457200">
              <a:lnSpc>
                <a:spcPts val="3100"/>
              </a:lnSpc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zh-TW" altLang="en-US" sz="280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不會</a:t>
            </a:r>
            <a:r>
              <a:rPr lang="zh-TW" altLang="en-US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再讓浪費</a:t>
            </a:r>
            <a:r>
              <a:rPr lang="en-US" altLang="zh-TW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1.4</a:t>
            </a:r>
            <a:r>
              <a:rPr lang="zh-TW" altLang="en-US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萬公頃</a:t>
            </a:r>
            <a:r>
              <a:rPr lang="zh-TW" altLang="en-US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土地</a:t>
            </a:r>
            <a:r>
              <a:rPr lang="zh-TW" altLang="en-US" sz="280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安置未登記工廠。已經</a:t>
            </a:r>
            <a:r>
              <a:rPr lang="zh-TW" altLang="en-US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配合</a:t>
            </a:r>
            <a:r>
              <a:rPr lang="zh-TW" altLang="en-US" sz="280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政府辦理</a:t>
            </a:r>
            <a:r>
              <a:rPr lang="zh-TW" altLang="en-US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臨時</a:t>
            </a:r>
            <a:r>
              <a:rPr lang="zh-TW" altLang="en-US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登記</a:t>
            </a:r>
            <a:r>
              <a:rPr lang="zh-TW" altLang="en-US" sz="280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的工廠</a:t>
            </a:r>
            <a:r>
              <a:rPr lang="zh-TW" altLang="en-US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，</a:t>
            </a:r>
            <a:r>
              <a:rPr lang="zh-TW" altLang="en-US" sz="280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將</a:t>
            </a:r>
            <a:r>
              <a:rPr lang="zh-TW" altLang="en-US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優先</a:t>
            </a:r>
            <a:r>
              <a:rPr lang="zh-TW" altLang="en-US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輔導</a:t>
            </a:r>
            <a:r>
              <a:rPr lang="zh-TW" altLang="en-US" sz="280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合法</a:t>
            </a:r>
            <a:endParaRPr lang="en-US" altLang="zh-TW" sz="2800" dirty="0" smtClean="0">
              <a:solidFill>
                <a:prstClr val="black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457200" indent="-457200">
              <a:lnSpc>
                <a:spcPts val="3100"/>
              </a:lnSpc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zh-TW" altLang="en-US" sz="28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對未登記工廠採「</a:t>
            </a:r>
            <a:r>
              <a:rPr lang="zh-TW" altLang="en-US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全面納管</a:t>
            </a:r>
            <a:r>
              <a:rPr lang="zh-TW" altLang="en-US" sz="28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、</a:t>
            </a:r>
            <a:r>
              <a:rPr lang="zh-TW" altLang="en-US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就地輔導</a:t>
            </a:r>
            <a:r>
              <a:rPr lang="zh-TW" altLang="en-US" sz="28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、</a:t>
            </a:r>
            <a:r>
              <a:rPr lang="zh-TW" altLang="en-US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合法經營</a:t>
            </a:r>
            <a:r>
              <a:rPr lang="zh-TW" altLang="en-US" sz="28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」的三策略，以達到環境保護、經濟發展及勞工就業</a:t>
            </a:r>
            <a:r>
              <a:rPr lang="zh-TW" altLang="en-US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三贏</a:t>
            </a:r>
            <a:r>
              <a:rPr lang="zh-TW" altLang="en-US" sz="28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。</a:t>
            </a:r>
            <a:endParaRPr lang="en-US" altLang="zh-TW" sz="2800" dirty="0" smtClean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457200" indent="-457200">
              <a:lnSpc>
                <a:spcPts val="3100"/>
              </a:lnSpc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zh-TW" altLang="en-US" sz="28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新增</a:t>
            </a:r>
            <a:r>
              <a:rPr lang="zh-TW" altLang="en-US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第</a:t>
            </a:r>
            <a:r>
              <a:rPr lang="en-US" altLang="zh-TW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4</a:t>
            </a:r>
            <a:r>
              <a:rPr lang="zh-TW" altLang="en-US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章之</a:t>
            </a:r>
            <a:r>
              <a:rPr lang="en-US" altLang="zh-TW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</a:t>
            </a:r>
            <a:r>
              <a:rPr lang="zh-TW" altLang="en-US" sz="2800" dirty="0">
                <a:latin typeface="細明體" panose="02020509000000000000" pitchFamily="49" charset="-120"/>
                <a:ea typeface="細明體" panose="02020509000000000000" pitchFamily="49" charset="-120"/>
              </a:rPr>
              <a:t>，增訂</a:t>
            </a:r>
            <a:r>
              <a:rPr lang="en-US" altLang="zh-TW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</a:t>
            </a:r>
            <a:r>
              <a:rPr lang="zh-TW" altLang="en-US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條罰則</a:t>
            </a:r>
            <a:r>
              <a:rPr lang="zh-TW" altLang="en-US" sz="2800" dirty="0">
                <a:latin typeface="細明體" panose="02020509000000000000" pitchFamily="49" charset="-120"/>
                <a:ea typeface="細明體" panose="02020509000000000000" pitchFamily="49" charset="-120"/>
              </a:rPr>
              <a:t>及</a:t>
            </a:r>
            <a:r>
              <a:rPr lang="zh-TW" altLang="en-US" sz="28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修正施行日期</a:t>
            </a:r>
            <a:r>
              <a:rPr lang="zh-TW" altLang="en-US" sz="28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規定，共計</a:t>
            </a:r>
            <a:r>
              <a:rPr lang="en-US" altLang="zh-TW" sz="28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14</a:t>
            </a:r>
            <a:r>
              <a:rPr lang="zh-TW" altLang="en-US" sz="28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條文</a:t>
            </a:r>
            <a:endParaRPr lang="en-US" altLang="zh-TW" sz="2800" dirty="0" smtClean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128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0"/>
          <p:cNvSpPr txBox="1"/>
          <p:nvPr/>
        </p:nvSpPr>
        <p:spPr>
          <a:xfrm>
            <a:off x="6457133" y="1569998"/>
            <a:ext cx="2009205" cy="1641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altLang="zh-TW" sz="2100" spc="-5" dirty="0" smtClean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105.5.19</a:t>
            </a:r>
            <a:r>
              <a:rPr lang="zh-TW" altLang="en-US" sz="2100" b="1" spc="-5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低污染</a:t>
            </a:r>
            <a:r>
              <a:rPr lang="zh-TW" altLang="en-US" sz="2100" spc="-5" dirty="0" smtClean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既有未登工廠</a:t>
            </a:r>
            <a:r>
              <a:rPr lang="zh-TW" altLang="en-US" sz="2100" b="1" spc="-5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強制納管</a:t>
            </a:r>
            <a:r>
              <a:rPr lang="zh-TW" altLang="en-US" sz="2100" spc="-5" dirty="0" smtClean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，高污染要</a:t>
            </a:r>
            <a:r>
              <a:rPr lang="zh-TW" altLang="en-US" sz="2100" spc="-5" dirty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轉型</a:t>
            </a:r>
            <a:r>
              <a:rPr lang="zh-TW" altLang="en-US" sz="2100" spc="-5" dirty="0" smtClean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或遷廠</a:t>
            </a:r>
            <a:endParaRPr lang="zh-TW" altLang="en-US" sz="2100" spc="-5" dirty="0">
              <a:latin typeface="細明體" panose="02020509000000000000" pitchFamily="49" charset="-120"/>
              <a:ea typeface="細明體" panose="02020509000000000000" pitchFamily="49" charset="-120"/>
              <a:cs typeface="MingLiU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sz="2100" dirty="0">
              <a:latin typeface="細明體" panose="02020509000000000000" pitchFamily="49" charset="-120"/>
              <a:ea typeface="細明體" panose="02020509000000000000" pitchFamily="49" charset="-120"/>
              <a:cs typeface="MingLiU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D693-3EA3-4D80-B131-D872D736ECEE}" type="slidenum">
              <a:rPr lang="en-US" altLang="zh-TW" smtClean="0">
                <a:solidFill>
                  <a:prstClr val="black"/>
                </a:solidFill>
              </a:rPr>
              <a:pPr/>
              <a:t>4</a:t>
            </a:fld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656258" y="470382"/>
            <a:ext cx="7760157" cy="766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Wingdings" panose="05000000000000000000" pitchFamily="2" charset="2"/>
              <a:buChar char="n"/>
            </a:pPr>
            <a:r>
              <a:rPr lang="zh-TW" altLang="en-US" sz="36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修法重點</a:t>
            </a:r>
            <a:endParaRPr lang="zh-TW" altLang="en-US" sz="3600" b="1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6" name="object 4"/>
          <p:cNvSpPr/>
          <p:nvPr/>
        </p:nvSpPr>
        <p:spPr>
          <a:xfrm>
            <a:off x="6058661" y="4727660"/>
            <a:ext cx="2357755" cy="1678305"/>
          </a:xfrm>
          <a:custGeom>
            <a:avLst/>
            <a:gdLst/>
            <a:ahLst/>
            <a:cxnLst/>
            <a:rect l="l" t="t" r="r" b="b"/>
            <a:pathLst>
              <a:path w="2357754" h="1678304">
                <a:moveTo>
                  <a:pt x="0" y="167766"/>
                </a:moveTo>
                <a:lnTo>
                  <a:pt x="5997" y="123192"/>
                </a:lnTo>
                <a:lnTo>
                  <a:pt x="22921" y="83123"/>
                </a:lnTo>
                <a:lnTo>
                  <a:pt x="49164" y="49164"/>
                </a:lnTo>
                <a:lnTo>
                  <a:pt x="83123" y="22921"/>
                </a:lnTo>
                <a:lnTo>
                  <a:pt x="123192" y="5997"/>
                </a:lnTo>
                <a:lnTo>
                  <a:pt x="167766" y="0"/>
                </a:lnTo>
                <a:lnTo>
                  <a:pt x="2189861" y="0"/>
                </a:lnTo>
                <a:lnTo>
                  <a:pt x="2234435" y="5997"/>
                </a:lnTo>
                <a:lnTo>
                  <a:pt x="2274504" y="22921"/>
                </a:lnTo>
                <a:lnTo>
                  <a:pt x="2308463" y="49164"/>
                </a:lnTo>
                <a:lnTo>
                  <a:pt x="2334706" y="83123"/>
                </a:lnTo>
                <a:lnTo>
                  <a:pt x="2351630" y="123192"/>
                </a:lnTo>
                <a:lnTo>
                  <a:pt x="2357628" y="167766"/>
                </a:lnTo>
                <a:lnTo>
                  <a:pt x="2357628" y="1510131"/>
                </a:lnTo>
                <a:lnTo>
                  <a:pt x="2351630" y="1554738"/>
                </a:lnTo>
                <a:lnTo>
                  <a:pt x="2334706" y="1594820"/>
                </a:lnTo>
                <a:lnTo>
                  <a:pt x="2308463" y="1628779"/>
                </a:lnTo>
                <a:lnTo>
                  <a:pt x="2274504" y="1655016"/>
                </a:lnTo>
                <a:lnTo>
                  <a:pt x="2234435" y="1671930"/>
                </a:lnTo>
                <a:lnTo>
                  <a:pt x="2189861" y="1677923"/>
                </a:lnTo>
                <a:lnTo>
                  <a:pt x="167766" y="1677923"/>
                </a:lnTo>
                <a:lnTo>
                  <a:pt x="123192" y="1671930"/>
                </a:lnTo>
                <a:lnTo>
                  <a:pt x="83123" y="1655016"/>
                </a:lnTo>
                <a:lnTo>
                  <a:pt x="49164" y="1628779"/>
                </a:lnTo>
                <a:lnTo>
                  <a:pt x="22921" y="1594820"/>
                </a:lnTo>
                <a:lnTo>
                  <a:pt x="5997" y="1554738"/>
                </a:lnTo>
                <a:lnTo>
                  <a:pt x="0" y="1510131"/>
                </a:lnTo>
                <a:lnTo>
                  <a:pt x="0" y="167766"/>
                </a:lnTo>
                <a:close/>
              </a:path>
            </a:pathLst>
          </a:custGeom>
          <a:ln w="38100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9" name="object 6"/>
          <p:cNvSpPr/>
          <p:nvPr/>
        </p:nvSpPr>
        <p:spPr>
          <a:xfrm>
            <a:off x="909066" y="4809956"/>
            <a:ext cx="2338070" cy="1643380"/>
          </a:xfrm>
          <a:custGeom>
            <a:avLst/>
            <a:gdLst/>
            <a:ahLst/>
            <a:cxnLst/>
            <a:rect l="l" t="t" r="r" b="b"/>
            <a:pathLst>
              <a:path w="2338070" h="1643379">
                <a:moveTo>
                  <a:pt x="0" y="164337"/>
                </a:moveTo>
                <a:lnTo>
                  <a:pt x="5868" y="120635"/>
                </a:lnTo>
                <a:lnTo>
                  <a:pt x="22431" y="81374"/>
                </a:lnTo>
                <a:lnTo>
                  <a:pt x="48120" y="48117"/>
                </a:lnTo>
                <a:lnTo>
                  <a:pt x="81370" y="22427"/>
                </a:lnTo>
                <a:lnTo>
                  <a:pt x="120614" y="5867"/>
                </a:lnTo>
                <a:lnTo>
                  <a:pt x="164287" y="0"/>
                </a:lnTo>
                <a:lnTo>
                  <a:pt x="2173478" y="0"/>
                </a:lnTo>
                <a:lnTo>
                  <a:pt x="2217180" y="5867"/>
                </a:lnTo>
                <a:lnTo>
                  <a:pt x="2256441" y="22427"/>
                </a:lnTo>
                <a:lnTo>
                  <a:pt x="2289698" y="48117"/>
                </a:lnTo>
                <a:lnTo>
                  <a:pt x="2315388" y="81374"/>
                </a:lnTo>
                <a:lnTo>
                  <a:pt x="2331948" y="120635"/>
                </a:lnTo>
                <a:lnTo>
                  <a:pt x="2337816" y="164337"/>
                </a:lnTo>
                <a:lnTo>
                  <a:pt x="2337816" y="1478584"/>
                </a:lnTo>
                <a:lnTo>
                  <a:pt x="2331948" y="1522257"/>
                </a:lnTo>
                <a:lnTo>
                  <a:pt x="2315388" y="1561501"/>
                </a:lnTo>
                <a:lnTo>
                  <a:pt x="2289698" y="1594751"/>
                </a:lnTo>
                <a:lnTo>
                  <a:pt x="2256441" y="1620440"/>
                </a:lnTo>
                <a:lnTo>
                  <a:pt x="2217180" y="1637003"/>
                </a:lnTo>
                <a:lnTo>
                  <a:pt x="2173478" y="1642872"/>
                </a:lnTo>
                <a:lnTo>
                  <a:pt x="164287" y="1642872"/>
                </a:lnTo>
                <a:lnTo>
                  <a:pt x="120614" y="1637003"/>
                </a:lnTo>
                <a:lnTo>
                  <a:pt x="81370" y="1620440"/>
                </a:lnTo>
                <a:lnTo>
                  <a:pt x="48120" y="1594751"/>
                </a:lnTo>
                <a:lnTo>
                  <a:pt x="22431" y="1561501"/>
                </a:lnTo>
                <a:lnTo>
                  <a:pt x="5868" y="1522257"/>
                </a:lnTo>
                <a:lnTo>
                  <a:pt x="0" y="1478584"/>
                </a:lnTo>
                <a:lnTo>
                  <a:pt x="0" y="164337"/>
                </a:lnTo>
                <a:close/>
              </a:path>
            </a:pathLst>
          </a:custGeom>
          <a:ln w="38100">
            <a:solidFill>
              <a:srgbClr val="92D05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1" name="object 8"/>
          <p:cNvSpPr/>
          <p:nvPr/>
        </p:nvSpPr>
        <p:spPr>
          <a:xfrm>
            <a:off x="5935217" y="1472396"/>
            <a:ext cx="2463165" cy="1595755"/>
          </a:xfrm>
          <a:custGeom>
            <a:avLst/>
            <a:gdLst/>
            <a:ahLst/>
            <a:cxnLst/>
            <a:rect l="l" t="t" r="r" b="b"/>
            <a:pathLst>
              <a:path w="2463165" h="1595755">
                <a:moveTo>
                  <a:pt x="0" y="159512"/>
                </a:moveTo>
                <a:lnTo>
                  <a:pt x="8140" y="109126"/>
                </a:lnTo>
                <a:lnTo>
                  <a:pt x="30801" y="65343"/>
                </a:lnTo>
                <a:lnTo>
                  <a:pt x="65343" y="30801"/>
                </a:lnTo>
                <a:lnTo>
                  <a:pt x="109126" y="8140"/>
                </a:lnTo>
                <a:lnTo>
                  <a:pt x="159512" y="0"/>
                </a:lnTo>
                <a:lnTo>
                  <a:pt x="2303272" y="0"/>
                </a:lnTo>
                <a:lnTo>
                  <a:pt x="2353657" y="8140"/>
                </a:lnTo>
                <a:lnTo>
                  <a:pt x="2397440" y="30801"/>
                </a:lnTo>
                <a:lnTo>
                  <a:pt x="2431982" y="65343"/>
                </a:lnTo>
                <a:lnTo>
                  <a:pt x="2454643" y="109126"/>
                </a:lnTo>
                <a:lnTo>
                  <a:pt x="2462784" y="159512"/>
                </a:lnTo>
                <a:lnTo>
                  <a:pt x="2462784" y="1436116"/>
                </a:lnTo>
                <a:lnTo>
                  <a:pt x="2454643" y="1486501"/>
                </a:lnTo>
                <a:lnTo>
                  <a:pt x="2431982" y="1530284"/>
                </a:lnTo>
                <a:lnTo>
                  <a:pt x="2397440" y="1564826"/>
                </a:lnTo>
                <a:lnTo>
                  <a:pt x="2353657" y="1587487"/>
                </a:lnTo>
                <a:lnTo>
                  <a:pt x="2303272" y="1595628"/>
                </a:lnTo>
                <a:lnTo>
                  <a:pt x="159512" y="1595628"/>
                </a:lnTo>
                <a:lnTo>
                  <a:pt x="109126" y="1587487"/>
                </a:lnTo>
                <a:lnTo>
                  <a:pt x="65343" y="1564826"/>
                </a:lnTo>
                <a:lnTo>
                  <a:pt x="30801" y="1530284"/>
                </a:lnTo>
                <a:lnTo>
                  <a:pt x="8140" y="1486501"/>
                </a:lnTo>
                <a:lnTo>
                  <a:pt x="0" y="1436116"/>
                </a:lnTo>
                <a:lnTo>
                  <a:pt x="0" y="159512"/>
                </a:lnTo>
                <a:close/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2" name="object 9"/>
          <p:cNvSpPr/>
          <p:nvPr/>
        </p:nvSpPr>
        <p:spPr>
          <a:xfrm>
            <a:off x="846582" y="1472396"/>
            <a:ext cx="2463165" cy="1595755"/>
          </a:xfrm>
          <a:custGeom>
            <a:avLst/>
            <a:gdLst/>
            <a:ahLst/>
            <a:cxnLst/>
            <a:rect l="l" t="t" r="r" b="b"/>
            <a:pathLst>
              <a:path w="2463165" h="1595755">
                <a:moveTo>
                  <a:pt x="2303272" y="0"/>
                </a:moveTo>
                <a:lnTo>
                  <a:pt x="159562" y="0"/>
                </a:lnTo>
                <a:lnTo>
                  <a:pt x="109128" y="8140"/>
                </a:lnTo>
                <a:lnTo>
                  <a:pt x="65326" y="30801"/>
                </a:lnTo>
                <a:lnTo>
                  <a:pt x="30786" y="65343"/>
                </a:lnTo>
                <a:lnTo>
                  <a:pt x="8134" y="109126"/>
                </a:lnTo>
                <a:lnTo>
                  <a:pt x="0" y="159512"/>
                </a:lnTo>
                <a:lnTo>
                  <a:pt x="0" y="1436116"/>
                </a:lnTo>
                <a:lnTo>
                  <a:pt x="8134" y="1486501"/>
                </a:lnTo>
                <a:lnTo>
                  <a:pt x="30786" y="1530284"/>
                </a:lnTo>
                <a:lnTo>
                  <a:pt x="65326" y="1564826"/>
                </a:lnTo>
                <a:lnTo>
                  <a:pt x="109128" y="1587487"/>
                </a:lnTo>
                <a:lnTo>
                  <a:pt x="159562" y="1595628"/>
                </a:lnTo>
                <a:lnTo>
                  <a:pt x="2303272" y="1595628"/>
                </a:lnTo>
                <a:lnTo>
                  <a:pt x="2353657" y="1587487"/>
                </a:lnTo>
                <a:lnTo>
                  <a:pt x="2397440" y="1564826"/>
                </a:lnTo>
                <a:lnTo>
                  <a:pt x="2431982" y="1530284"/>
                </a:lnTo>
                <a:lnTo>
                  <a:pt x="2454643" y="1486501"/>
                </a:lnTo>
                <a:lnTo>
                  <a:pt x="2462784" y="1436116"/>
                </a:lnTo>
                <a:lnTo>
                  <a:pt x="2462784" y="159512"/>
                </a:lnTo>
                <a:lnTo>
                  <a:pt x="2454643" y="109126"/>
                </a:lnTo>
                <a:lnTo>
                  <a:pt x="2431982" y="65343"/>
                </a:lnTo>
                <a:lnTo>
                  <a:pt x="2397440" y="30801"/>
                </a:lnTo>
                <a:lnTo>
                  <a:pt x="2353657" y="8140"/>
                </a:lnTo>
                <a:lnTo>
                  <a:pt x="230327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38100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4" name="object 11"/>
          <p:cNvSpPr/>
          <p:nvPr/>
        </p:nvSpPr>
        <p:spPr>
          <a:xfrm>
            <a:off x="2398014" y="1740619"/>
            <a:ext cx="2159635" cy="2158365"/>
          </a:xfrm>
          <a:custGeom>
            <a:avLst/>
            <a:gdLst/>
            <a:ahLst/>
            <a:cxnLst/>
            <a:rect l="l" t="t" r="r" b="b"/>
            <a:pathLst>
              <a:path w="2159635" h="2158365">
                <a:moveTo>
                  <a:pt x="2159508" y="0"/>
                </a:moveTo>
                <a:lnTo>
                  <a:pt x="2111282" y="527"/>
                </a:lnTo>
                <a:lnTo>
                  <a:pt x="2063315" y="2102"/>
                </a:lnTo>
                <a:lnTo>
                  <a:pt x="2015617" y="4714"/>
                </a:lnTo>
                <a:lnTo>
                  <a:pt x="1968200" y="8352"/>
                </a:lnTo>
                <a:lnTo>
                  <a:pt x="1921074" y="13004"/>
                </a:lnTo>
                <a:lnTo>
                  <a:pt x="1874250" y="18661"/>
                </a:lnTo>
                <a:lnTo>
                  <a:pt x="1827740" y="25310"/>
                </a:lnTo>
                <a:lnTo>
                  <a:pt x="1781553" y="32941"/>
                </a:lnTo>
                <a:lnTo>
                  <a:pt x="1735702" y="41543"/>
                </a:lnTo>
                <a:lnTo>
                  <a:pt x="1690197" y="51105"/>
                </a:lnTo>
                <a:lnTo>
                  <a:pt x="1645049" y="61616"/>
                </a:lnTo>
                <a:lnTo>
                  <a:pt x="1600270" y="73066"/>
                </a:lnTo>
                <a:lnTo>
                  <a:pt x="1555869" y="85442"/>
                </a:lnTo>
                <a:lnTo>
                  <a:pt x="1511859" y="98734"/>
                </a:lnTo>
                <a:lnTo>
                  <a:pt x="1468249" y="112931"/>
                </a:lnTo>
                <a:lnTo>
                  <a:pt x="1425052" y="128023"/>
                </a:lnTo>
                <a:lnTo>
                  <a:pt x="1382277" y="143998"/>
                </a:lnTo>
                <a:lnTo>
                  <a:pt x="1339936" y="160845"/>
                </a:lnTo>
                <a:lnTo>
                  <a:pt x="1298041" y="178553"/>
                </a:lnTo>
                <a:lnTo>
                  <a:pt x="1256601" y="197112"/>
                </a:lnTo>
                <a:lnTo>
                  <a:pt x="1215628" y="216510"/>
                </a:lnTo>
                <a:lnTo>
                  <a:pt x="1175133" y="236736"/>
                </a:lnTo>
                <a:lnTo>
                  <a:pt x="1135126" y="257780"/>
                </a:lnTo>
                <a:lnTo>
                  <a:pt x="1095620" y="279630"/>
                </a:lnTo>
                <a:lnTo>
                  <a:pt x="1056624" y="302276"/>
                </a:lnTo>
                <a:lnTo>
                  <a:pt x="1018150" y="325706"/>
                </a:lnTo>
                <a:lnTo>
                  <a:pt x="980209" y="349910"/>
                </a:lnTo>
                <a:lnTo>
                  <a:pt x="942811" y="374876"/>
                </a:lnTo>
                <a:lnTo>
                  <a:pt x="905968" y="400594"/>
                </a:lnTo>
                <a:lnTo>
                  <a:pt x="869690" y="427052"/>
                </a:lnTo>
                <a:lnTo>
                  <a:pt x="833990" y="454240"/>
                </a:lnTo>
                <a:lnTo>
                  <a:pt x="798876" y="482147"/>
                </a:lnTo>
                <a:lnTo>
                  <a:pt x="764362" y="510762"/>
                </a:lnTo>
                <a:lnTo>
                  <a:pt x="730456" y="540073"/>
                </a:lnTo>
                <a:lnTo>
                  <a:pt x="697171" y="570071"/>
                </a:lnTo>
                <a:lnTo>
                  <a:pt x="664518" y="600743"/>
                </a:lnTo>
                <a:lnTo>
                  <a:pt x="632507" y="632078"/>
                </a:lnTo>
                <a:lnTo>
                  <a:pt x="601150" y="664067"/>
                </a:lnTo>
                <a:lnTo>
                  <a:pt x="570456" y="696698"/>
                </a:lnTo>
                <a:lnTo>
                  <a:pt x="540439" y="729960"/>
                </a:lnTo>
                <a:lnTo>
                  <a:pt x="511107" y="763842"/>
                </a:lnTo>
                <a:lnTo>
                  <a:pt x="482473" y="798332"/>
                </a:lnTo>
                <a:lnTo>
                  <a:pt x="454547" y="833421"/>
                </a:lnTo>
                <a:lnTo>
                  <a:pt x="427340" y="869097"/>
                </a:lnTo>
                <a:lnTo>
                  <a:pt x="400863" y="905349"/>
                </a:lnTo>
                <a:lnTo>
                  <a:pt x="375128" y="942166"/>
                </a:lnTo>
                <a:lnTo>
                  <a:pt x="350145" y="979538"/>
                </a:lnTo>
                <a:lnTo>
                  <a:pt x="325925" y="1017453"/>
                </a:lnTo>
                <a:lnTo>
                  <a:pt x="302478" y="1055899"/>
                </a:lnTo>
                <a:lnTo>
                  <a:pt x="279817" y="1094868"/>
                </a:lnTo>
                <a:lnTo>
                  <a:pt x="257953" y="1134346"/>
                </a:lnTo>
                <a:lnTo>
                  <a:pt x="236895" y="1174324"/>
                </a:lnTo>
                <a:lnTo>
                  <a:pt x="216655" y="1214791"/>
                </a:lnTo>
                <a:lnTo>
                  <a:pt x="197244" y="1255734"/>
                </a:lnTo>
                <a:lnTo>
                  <a:pt x="178672" y="1297145"/>
                </a:lnTo>
                <a:lnTo>
                  <a:pt x="160952" y="1339011"/>
                </a:lnTo>
                <a:lnTo>
                  <a:pt x="144094" y="1381321"/>
                </a:lnTo>
                <a:lnTo>
                  <a:pt x="128108" y="1424065"/>
                </a:lnTo>
                <a:lnTo>
                  <a:pt x="113007" y="1467231"/>
                </a:lnTo>
                <a:lnTo>
                  <a:pt x="98800" y="1510809"/>
                </a:lnTo>
                <a:lnTo>
                  <a:pt x="85498" y="1554788"/>
                </a:lnTo>
                <a:lnTo>
                  <a:pt x="73114" y="1599157"/>
                </a:lnTo>
                <a:lnTo>
                  <a:pt x="61657" y="1643904"/>
                </a:lnTo>
                <a:lnTo>
                  <a:pt x="51139" y="1689019"/>
                </a:lnTo>
                <a:lnTo>
                  <a:pt x="41571" y="1734491"/>
                </a:lnTo>
                <a:lnTo>
                  <a:pt x="32963" y="1780308"/>
                </a:lnTo>
                <a:lnTo>
                  <a:pt x="25327" y="1826461"/>
                </a:lnTo>
                <a:lnTo>
                  <a:pt x="18673" y="1872937"/>
                </a:lnTo>
                <a:lnTo>
                  <a:pt x="13013" y="1919727"/>
                </a:lnTo>
                <a:lnTo>
                  <a:pt x="8357" y="1966818"/>
                </a:lnTo>
                <a:lnTo>
                  <a:pt x="4717" y="2014200"/>
                </a:lnTo>
                <a:lnTo>
                  <a:pt x="2104" y="2061863"/>
                </a:lnTo>
                <a:lnTo>
                  <a:pt x="527" y="2109794"/>
                </a:lnTo>
                <a:lnTo>
                  <a:pt x="0" y="2157984"/>
                </a:lnTo>
                <a:lnTo>
                  <a:pt x="2159508" y="2157984"/>
                </a:lnTo>
                <a:lnTo>
                  <a:pt x="2159508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5" name="object 12"/>
          <p:cNvSpPr/>
          <p:nvPr/>
        </p:nvSpPr>
        <p:spPr>
          <a:xfrm>
            <a:off x="2398014" y="1740619"/>
            <a:ext cx="2159635" cy="2158365"/>
          </a:xfrm>
          <a:custGeom>
            <a:avLst/>
            <a:gdLst/>
            <a:ahLst/>
            <a:cxnLst/>
            <a:rect l="l" t="t" r="r" b="b"/>
            <a:pathLst>
              <a:path w="2159635" h="2158365">
                <a:moveTo>
                  <a:pt x="0" y="2157984"/>
                </a:moveTo>
                <a:lnTo>
                  <a:pt x="527" y="2109794"/>
                </a:lnTo>
                <a:lnTo>
                  <a:pt x="2104" y="2061863"/>
                </a:lnTo>
                <a:lnTo>
                  <a:pt x="4717" y="2014200"/>
                </a:lnTo>
                <a:lnTo>
                  <a:pt x="8357" y="1966818"/>
                </a:lnTo>
                <a:lnTo>
                  <a:pt x="13013" y="1919727"/>
                </a:lnTo>
                <a:lnTo>
                  <a:pt x="18673" y="1872937"/>
                </a:lnTo>
                <a:lnTo>
                  <a:pt x="25327" y="1826461"/>
                </a:lnTo>
                <a:lnTo>
                  <a:pt x="32963" y="1780308"/>
                </a:lnTo>
                <a:lnTo>
                  <a:pt x="41571" y="1734491"/>
                </a:lnTo>
                <a:lnTo>
                  <a:pt x="51139" y="1689019"/>
                </a:lnTo>
                <a:lnTo>
                  <a:pt x="61657" y="1643904"/>
                </a:lnTo>
                <a:lnTo>
                  <a:pt x="73114" y="1599157"/>
                </a:lnTo>
                <a:lnTo>
                  <a:pt x="85498" y="1554788"/>
                </a:lnTo>
                <a:lnTo>
                  <a:pt x="98800" y="1510809"/>
                </a:lnTo>
                <a:lnTo>
                  <a:pt x="113007" y="1467231"/>
                </a:lnTo>
                <a:lnTo>
                  <a:pt x="128108" y="1424065"/>
                </a:lnTo>
                <a:lnTo>
                  <a:pt x="144094" y="1381321"/>
                </a:lnTo>
                <a:lnTo>
                  <a:pt x="160952" y="1339011"/>
                </a:lnTo>
                <a:lnTo>
                  <a:pt x="178672" y="1297145"/>
                </a:lnTo>
                <a:lnTo>
                  <a:pt x="197244" y="1255734"/>
                </a:lnTo>
                <a:lnTo>
                  <a:pt x="216655" y="1214791"/>
                </a:lnTo>
                <a:lnTo>
                  <a:pt x="236895" y="1174324"/>
                </a:lnTo>
                <a:lnTo>
                  <a:pt x="257953" y="1134346"/>
                </a:lnTo>
                <a:lnTo>
                  <a:pt x="279817" y="1094868"/>
                </a:lnTo>
                <a:lnTo>
                  <a:pt x="302478" y="1055899"/>
                </a:lnTo>
                <a:lnTo>
                  <a:pt x="325925" y="1017453"/>
                </a:lnTo>
                <a:lnTo>
                  <a:pt x="350145" y="979538"/>
                </a:lnTo>
                <a:lnTo>
                  <a:pt x="375128" y="942166"/>
                </a:lnTo>
                <a:lnTo>
                  <a:pt x="400863" y="905349"/>
                </a:lnTo>
                <a:lnTo>
                  <a:pt x="427340" y="869097"/>
                </a:lnTo>
                <a:lnTo>
                  <a:pt x="454547" y="833421"/>
                </a:lnTo>
                <a:lnTo>
                  <a:pt x="482473" y="798332"/>
                </a:lnTo>
                <a:lnTo>
                  <a:pt x="511107" y="763842"/>
                </a:lnTo>
                <a:lnTo>
                  <a:pt x="540439" y="729960"/>
                </a:lnTo>
                <a:lnTo>
                  <a:pt x="570456" y="696698"/>
                </a:lnTo>
                <a:lnTo>
                  <a:pt x="601150" y="664067"/>
                </a:lnTo>
                <a:lnTo>
                  <a:pt x="632507" y="632078"/>
                </a:lnTo>
                <a:lnTo>
                  <a:pt x="664518" y="600743"/>
                </a:lnTo>
                <a:lnTo>
                  <a:pt x="697171" y="570071"/>
                </a:lnTo>
                <a:lnTo>
                  <a:pt x="730456" y="540073"/>
                </a:lnTo>
                <a:lnTo>
                  <a:pt x="764362" y="510762"/>
                </a:lnTo>
                <a:lnTo>
                  <a:pt x="798876" y="482147"/>
                </a:lnTo>
                <a:lnTo>
                  <a:pt x="833990" y="454240"/>
                </a:lnTo>
                <a:lnTo>
                  <a:pt x="869690" y="427052"/>
                </a:lnTo>
                <a:lnTo>
                  <a:pt x="905968" y="400594"/>
                </a:lnTo>
                <a:lnTo>
                  <a:pt x="942811" y="374876"/>
                </a:lnTo>
                <a:lnTo>
                  <a:pt x="980209" y="349910"/>
                </a:lnTo>
                <a:lnTo>
                  <a:pt x="1018150" y="325706"/>
                </a:lnTo>
                <a:lnTo>
                  <a:pt x="1056624" y="302276"/>
                </a:lnTo>
                <a:lnTo>
                  <a:pt x="1095620" y="279630"/>
                </a:lnTo>
                <a:lnTo>
                  <a:pt x="1135126" y="257780"/>
                </a:lnTo>
                <a:lnTo>
                  <a:pt x="1175133" y="236736"/>
                </a:lnTo>
                <a:lnTo>
                  <a:pt x="1215628" y="216510"/>
                </a:lnTo>
                <a:lnTo>
                  <a:pt x="1256601" y="197112"/>
                </a:lnTo>
                <a:lnTo>
                  <a:pt x="1298041" y="178553"/>
                </a:lnTo>
                <a:lnTo>
                  <a:pt x="1339936" y="160845"/>
                </a:lnTo>
                <a:lnTo>
                  <a:pt x="1382277" y="143998"/>
                </a:lnTo>
                <a:lnTo>
                  <a:pt x="1425052" y="128023"/>
                </a:lnTo>
                <a:lnTo>
                  <a:pt x="1468249" y="112931"/>
                </a:lnTo>
                <a:lnTo>
                  <a:pt x="1511859" y="98734"/>
                </a:lnTo>
                <a:lnTo>
                  <a:pt x="1555869" y="85442"/>
                </a:lnTo>
                <a:lnTo>
                  <a:pt x="1600270" y="73066"/>
                </a:lnTo>
                <a:lnTo>
                  <a:pt x="1645049" y="61616"/>
                </a:lnTo>
                <a:lnTo>
                  <a:pt x="1690197" y="51105"/>
                </a:lnTo>
                <a:lnTo>
                  <a:pt x="1735702" y="41543"/>
                </a:lnTo>
                <a:lnTo>
                  <a:pt x="1781553" y="32941"/>
                </a:lnTo>
                <a:lnTo>
                  <a:pt x="1827740" y="25310"/>
                </a:lnTo>
                <a:lnTo>
                  <a:pt x="1874250" y="18661"/>
                </a:lnTo>
                <a:lnTo>
                  <a:pt x="1921074" y="13004"/>
                </a:lnTo>
                <a:lnTo>
                  <a:pt x="1968200" y="8352"/>
                </a:lnTo>
                <a:lnTo>
                  <a:pt x="2015617" y="4714"/>
                </a:lnTo>
                <a:lnTo>
                  <a:pt x="2063315" y="2102"/>
                </a:lnTo>
                <a:lnTo>
                  <a:pt x="2111282" y="527"/>
                </a:lnTo>
                <a:lnTo>
                  <a:pt x="2159508" y="0"/>
                </a:lnTo>
                <a:lnTo>
                  <a:pt x="2159508" y="2157984"/>
                </a:lnTo>
                <a:lnTo>
                  <a:pt x="0" y="2157984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6" name="object 13"/>
          <p:cNvSpPr txBox="1"/>
          <p:nvPr/>
        </p:nvSpPr>
        <p:spPr>
          <a:xfrm>
            <a:off x="3202888" y="2459252"/>
            <a:ext cx="858219" cy="947053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196850" marR="5080" indent="-184785">
              <a:lnSpc>
                <a:spcPts val="3400"/>
              </a:lnSpc>
              <a:spcBef>
                <a:spcPts val="284"/>
              </a:spcBef>
            </a:pPr>
            <a:r>
              <a:rPr lang="zh-TW" altLang="en-US" sz="3000" b="1" dirty="0" smtClean="0">
                <a:solidFill>
                  <a:srgbClr val="FFFF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Microsoft JhengHei"/>
              </a:rPr>
              <a:t>不准</a:t>
            </a:r>
            <a:endParaRPr lang="en-US" altLang="zh-TW" sz="3000" b="1" dirty="0" smtClean="0">
              <a:solidFill>
                <a:srgbClr val="FFFFFF"/>
              </a:solidFill>
              <a:latin typeface="細明體" panose="02020509000000000000" pitchFamily="49" charset="-120"/>
              <a:ea typeface="細明體" panose="02020509000000000000" pitchFamily="49" charset="-120"/>
              <a:cs typeface="Microsoft JhengHei"/>
            </a:endParaRPr>
          </a:p>
          <a:p>
            <a:pPr marL="196850" marR="5080" indent="-184785">
              <a:lnSpc>
                <a:spcPts val="3400"/>
              </a:lnSpc>
              <a:spcBef>
                <a:spcPts val="284"/>
              </a:spcBef>
            </a:pPr>
            <a:r>
              <a:rPr lang="zh-TW" altLang="en-US" sz="3000" b="1" dirty="0" smtClean="0">
                <a:solidFill>
                  <a:srgbClr val="FFFF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Microsoft JhengHei"/>
              </a:rPr>
              <a:t>新增</a:t>
            </a:r>
            <a:endParaRPr sz="3000" dirty="0">
              <a:latin typeface="細明體" panose="02020509000000000000" pitchFamily="49" charset="-120"/>
              <a:ea typeface="細明體" panose="02020509000000000000" pitchFamily="49" charset="-120"/>
              <a:cs typeface="Microsoft JhengHei"/>
            </a:endParaRPr>
          </a:p>
        </p:txBody>
      </p:sp>
      <p:sp>
        <p:nvSpPr>
          <p:cNvPr id="17" name="object 14"/>
          <p:cNvSpPr/>
          <p:nvPr/>
        </p:nvSpPr>
        <p:spPr>
          <a:xfrm>
            <a:off x="4656582" y="1740619"/>
            <a:ext cx="2158365" cy="2158365"/>
          </a:xfrm>
          <a:custGeom>
            <a:avLst/>
            <a:gdLst/>
            <a:ahLst/>
            <a:cxnLst/>
            <a:rect l="l" t="t" r="r" b="b"/>
            <a:pathLst>
              <a:path w="2158365" h="2158365">
                <a:moveTo>
                  <a:pt x="0" y="0"/>
                </a:moveTo>
                <a:lnTo>
                  <a:pt x="0" y="2157984"/>
                </a:lnTo>
                <a:lnTo>
                  <a:pt x="2157984" y="2157984"/>
                </a:lnTo>
                <a:lnTo>
                  <a:pt x="2157456" y="2109794"/>
                </a:lnTo>
                <a:lnTo>
                  <a:pt x="2155881" y="2061863"/>
                </a:lnTo>
                <a:lnTo>
                  <a:pt x="2153269" y="2014200"/>
                </a:lnTo>
                <a:lnTo>
                  <a:pt x="2149631" y="1966818"/>
                </a:lnTo>
                <a:lnTo>
                  <a:pt x="2144979" y="1919727"/>
                </a:lnTo>
                <a:lnTo>
                  <a:pt x="2139322" y="1872937"/>
                </a:lnTo>
                <a:lnTo>
                  <a:pt x="2132673" y="1826461"/>
                </a:lnTo>
                <a:lnTo>
                  <a:pt x="2125042" y="1780308"/>
                </a:lnTo>
                <a:lnTo>
                  <a:pt x="2116440" y="1734491"/>
                </a:lnTo>
                <a:lnTo>
                  <a:pt x="2106878" y="1689019"/>
                </a:lnTo>
                <a:lnTo>
                  <a:pt x="2096367" y="1643904"/>
                </a:lnTo>
                <a:lnTo>
                  <a:pt x="2084917" y="1599157"/>
                </a:lnTo>
                <a:lnTo>
                  <a:pt x="2072541" y="1554788"/>
                </a:lnTo>
                <a:lnTo>
                  <a:pt x="2059249" y="1510809"/>
                </a:lnTo>
                <a:lnTo>
                  <a:pt x="2045052" y="1467231"/>
                </a:lnTo>
                <a:lnTo>
                  <a:pt x="2029960" y="1424065"/>
                </a:lnTo>
                <a:lnTo>
                  <a:pt x="2013985" y="1381321"/>
                </a:lnTo>
                <a:lnTo>
                  <a:pt x="1997138" y="1339011"/>
                </a:lnTo>
                <a:lnTo>
                  <a:pt x="1979430" y="1297145"/>
                </a:lnTo>
                <a:lnTo>
                  <a:pt x="1960871" y="1255734"/>
                </a:lnTo>
                <a:lnTo>
                  <a:pt x="1941473" y="1214791"/>
                </a:lnTo>
                <a:lnTo>
                  <a:pt x="1921247" y="1174324"/>
                </a:lnTo>
                <a:lnTo>
                  <a:pt x="1900203" y="1134346"/>
                </a:lnTo>
                <a:lnTo>
                  <a:pt x="1878353" y="1094868"/>
                </a:lnTo>
                <a:lnTo>
                  <a:pt x="1855707" y="1055899"/>
                </a:lnTo>
                <a:lnTo>
                  <a:pt x="1832277" y="1017453"/>
                </a:lnTo>
                <a:lnTo>
                  <a:pt x="1808073" y="979538"/>
                </a:lnTo>
                <a:lnTo>
                  <a:pt x="1783107" y="942166"/>
                </a:lnTo>
                <a:lnTo>
                  <a:pt x="1757389" y="905349"/>
                </a:lnTo>
                <a:lnTo>
                  <a:pt x="1730931" y="869097"/>
                </a:lnTo>
                <a:lnTo>
                  <a:pt x="1703743" y="833421"/>
                </a:lnTo>
                <a:lnTo>
                  <a:pt x="1675836" y="798332"/>
                </a:lnTo>
                <a:lnTo>
                  <a:pt x="1647221" y="763842"/>
                </a:lnTo>
                <a:lnTo>
                  <a:pt x="1617910" y="729960"/>
                </a:lnTo>
                <a:lnTo>
                  <a:pt x="1587912" y="696698"/>
                </a:lnTo>
                <a:lnTo>
                  <a:pt x="1557240" y="664067"/>
                </a:lnTo>
                <a:lnTo>
                  <a:pt x="1525905" y="632079"/>
                </a:lnTo>
                <a:lnTo>
                  <a:pt x="1493916" y="600743"/>
                </a:lnTo>
                <a:lnTo>
                  <a:pt x="1461285" y="570071"/>
                </a:lnTo>
                <a:lnTo>
                  <a:pt x="1428023" y="540073"/>
                </a:lnTo>
                <a:lnTo>
                  <a:pt x="1394141" y="510762"/>
                </a:lnTo>
                <a:lnTo>
                  <a:pt x="1359651" y="482147"/>
                </a:lnTo>
                <a:lnTo>
                  <a:pt x="1324562" y="454240"/>
                </a:lnTo>
                <a:lnTo>
                  <a:pt x="1288886" y="427052"/>
                </a:lnTo>
                <a:lnTo>
                  <a:pt x="1252634" y="400594"/>
                </a:lnTo>
                <a:lnTo>
                  <a:pt x="1215817" y="374876"/>
                </a:lnTo>
                <a:lnTo>
                  <a:pt x="1178445" y="349910"/>
                </a:lnTo>
                <a:lnTo>
                  <a:pt x="1140530" y="325706"/>
                </a:lnTo>
                <a:lnTo>
                  <a:pt x="1102084" y="302276"/>
                </a:lnTo>
                <a:lnTo>
                  <a:pt x="1063115" y="279630"/>
                </a:lnTo>
                <a:lnTo>
                  <a:pt x="1023637" y="257780"/>
                </a:lnTo>
                <a:lnTo>
                  <a:pt x="983659" y="236736"/>
                </a:lnTo>
                <a:lnTo>
                  <a:pt x="943192" y="216510"/>
                </a:lnTo>
                <a:lnTo>
                  <a:pt x="902249" y="197112"/>
                </a:lnTo>
                <a:lnTo>
                  <a:pt x="860838" y="178553"/>
                </a:lnTo>
                <a:lnTo>
                  <a:pt x="818972" y="160845"/>
                </a:lnTo>
                <a:lnTo>
                  <a:pt x="776662" y="143998"/>
                </a:lnTo>
                <a:lnTo>
                  <a:pt x="733918" y="128023"/>
                </a:lnTo>
                <a:lnTo>
                  <a:pt x="690752" y="112931"/>
                </a:lnTo>
                <a:lnTo>
                  <a:pt x="647174" y="98734"/>
                </a:lnTo>
                <a:lnTo>
                  <a:pt x="603195" y="85442"/>
                </a:lnTo>
                <a:lnTo>
                  <a:pt x="558826" y="73066"/>
                </a:lnTo>
                <a:lnTo>
                  <a:pt x="514079" y="61616"/>
                </a:lnTo>
                <a:lnTo>
                  <a:pt x="468964" y="51105"/>
                </a:lnTo>
                <a:lnTo>
                  <a:pt x="423492" y="41543"/>
                </a:lnTo>
                <a:lnTo>
                  <a:pt x="377675" y="32941"/>
                </a:lnTo>
                <a:lnTo>
                  <a:pt x="331522" y="25310"/>
                </a:lnTo>
                <a:lnTo>
                  <a:pt x="285046" y="18661"/>
                </a:lnTo>
                <a:lnTo>
                  <a:pt x="238256" y="13004"/>
                </a:lnTo>
                <a:lnTo>
                  <a:pt x="191165" y="8352"/>
                </a:lnTo>
                <a:lnTo>
                  <a:pt x="143783" y="4714"/>
                </a:lnTo>
                <a:lnTo>
                  <a:pt x="96120" y="2102"/>
                </a:lnTo>
                <a:lnTo>
                  <a:pt x="48189" y="527"/>
                </a:lnTo>
                <a:lnTo>
                  <a:pt x="0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8" name="object 15"/>
          <p:cNvSpPr/>
          <p:nvPr/>
        </p:nvSpPr>
        <p:spPr>
          <a:xfrm>
            <a:off x="4656582" y="1740619"/>
            <a:ext cx="2158365" cy="2158365"/>
          </a:xfrm>
          <a:custGeom>
            <a:avLst/>
            <a:gdLst/>
            <a:ahLst/>
            <a:cxnLst/>
            <a:rect l="l" t="t" r="r" b="b"/>
            <a:pathLst>
              <a:path w="2158365" h="2158365">
                <a:moveTo>
                  <a:pt x="0" y="0"/>
                </a:moveTo>
                <a:lnTo>
                  <a:pt x="48189" y="527"/>
                </a:lnTo>
                <a:lnTo>
                  <a:pt x="96120" y="2102"/>
                </a:lnTo>
                <a:lnTo>
                  <a:pt x="143783" y="4714"/>
                </a:lnTo>
                <a:lnTo>
                  <a:pt x="191165" y="8352"/>
                </a:lnTo>
                <a:lnTo>
                  <a:pt x="238256" y="13004"/>
                </a:lnTo>
                <a:lnTo>
                  <a:pt x="285046" y="18661"/>
                </a:lnTo>
                <a:lnTo>
                  <a:pt x="331522" y="25310"/>
                </a:lnTo>
                <a:lnTo>
                  <a:pt x="377675" y="32941"/>
                </a:lnTo>
                <a:lnTo>
                  <a:pt x="423492" y="41543"/>
                </a:lnTo>
                <a:lnTo>
                  <a:pt x="468964" y="51105"/>
                </a:lnTo>
                <a:lnTo>
                  <a:pt x="514079" y="61616"/>
                </a:lnTo>
                <a:lnTo>
                  <a:pt x="558826" y="73066"/>
                </a:lnTo>
                <a:lnTo>
                  <a:pt x="603195" y="85442"/>
                </a:lnTo>
                <a:lnTo>
                  <a:pt x="647174" y="98734"/>
                </a:lnTo>
                <a:lnTo>
                  <a:pt x="690752" y="112931"/>
                </a:lnTo>
                <a:lnTo>
                  <a:pt x="733918" y="128023"/>
                </a:lnTo>
                <a:lnTo>
                  <a:pt x="776662" y="143998"/>
                </a:lnTo>
                <a:lnTo>
                  <a:pt x="818972" y="160845"/>
                </a:lnTo>
                <a:lnTo>
                  <a:pt x="860838" y="178553"/>
                </a:lnTo>
                <a:lnTo>
                  <a:pt x="902249" y="197112"/>
                </a:lnTo>
                <a:lnTo>
                  <a:pt x="943192" y="216510"/>
                </a:lnTo>
                <a:lnTo>
                  <a:pt x="983659" y="236736"/>
                </a:lnTo>
                <a:lnTo>
                  <a:pt x="1023637" y="257780"/>
                </a:lnTo>
                <a:lnTo>
                  <a:pt x="1063115" y="279630"/>
                </a:lnTo>
                <a:lnTo>
                  <a:pt x="1102084" y="302276"/>
                </a:lnTo>
                <a:lnTo>
                  <a:pt x="1140530" y="325706"/>
                </a:lnTo>
                <a:lnTo>
                  <a:pt x="1178445" y="349910"/>
                </a:lnTo>
                <a:lnTo>
                  <a:pt x="1215817" y="374876"/>
                </a:lnTo>
                <a:lnTo>
                  <a:pt x="1252634" y="400594"/>
                </a:lnTo>
                <a:lnTo>
                  <a:pt x="1288886" y="427052"/>
                </a:lnTo>
                <a:lnTo>
                  <a:pt x="1324562" y="454240"/>
                </a:lnTo>
                <a:lnTo>
                  <a:pt x="1359651" y="482147"/>
                </a:lnTo>
                <a:lnTo>
                  <a:pt x="1394141" y="510762"/>
                </a:lnTo>
                <a:lnTo>
                  <a:pt x="1428023" y="540073"/>
                </a:lnTo>
                <a:lnTo>
                  <a:pt x="1461285" y="570071"/>
                </a:lnTo>
                <a:lnTo>
                  <a:pt x="1493916" y="600743"/>
                </a:lnTo>
                <a:lnTo>
                  <a:pt x="1525905" y="632079"/>
                </a:lnTo>
                <a:lnTo>
                  <a:pt x="1557240" y="664067"/>
                </a:lnTo>
                <a:lnTo>
                  <a:pt x="1587912" y="696698"/>
                </a:lnTo>
                <a:lnTo>
                  <a:pt x="1617910" y="729960"/>
                </a:lnTo>
                <a:lnTo>
                  <a:pt x="1647221" y="763842"/>
                </a:lnTo>
                <a:lnTo>
                  <a:pt x="1675836" y="798332"/>
                </a:lnTo>
                <a:lnTo>
                  <a:pt x="1703743" y="833421"/>
                </a:lnTo>
                <a:lnTo>
                  <a:pt x="1730931" y="869097"/>
                </a:lnTo>
                <a:lnTo>
                  <a:pt x="1757389" y="905349"/>
                </a:lnTo>
                <a:lnTo>
                  <a:pt x="1783107" y="942166"/>
                </a:lnTo>
                <a:lnTo>
                  <a:pt x="1808073" y="979538"/>
                </a:lnTo>
                <a:lnTo>
                  <a:pt x="1832277" y="1017453"/>
                </a:lnTo>
                <a:lnTo>
                  <a:pt x="1855707" y="1055899"/>
                </a:lnTo>
                <a:lnTo>
                  <a:pt x="1878353" y="1094868"/>
                </a:lnTo>
                <a:lnTo>
                  <a:pt x="1900203" y="1134346"/>
                </a:lnTo>
                <a:lnTo>
                  <a:pt x="1921247" y="1174324"/>
                </a:lnTo>
                <a:lnTo>
                  <a:pt x="1941473" y="1214791"/>
                </a:lnTo>
                <a:lnTo>
                  <a:pt x="1960871" y="1255734"/>
                </a:lnTo>
                <a:lnTo>
                  <a:pt x="1979430" y="1297145"/>
                </a:lnTo>
                <a:lnTo>
                  <a:pt x="1997138" y="1339011"/>
                </a:lnTo>
                <a:lnTo>
                  <a:pt x="2013985" y="1381321"/>
                </a:lnTo>
                <a:lnTo>
                  <a:pt x="2029960" y="1424065"/>
                </a:lnTo>
                <a:lnTo>
                  <a:pt x="2045052" y="1467231"/>
                </a:lnTo>
                <a:lnTo>
                  <a:pt x="2059249" y="1510809"/>
                </a:lnTo>
                <a:lnTo>
                  <a:pt x="2072541" y="1554788"/>
                </a:lnTo>
                <a:lnTo>
                  <a:pt x="2084917" y="1599157"/>
                </a:lnTo>
                <a:lnTo>
                  <a:pt x="2096367" y="1643904"/>
                </a:lnTo>
                <a:lnTo>
                  <a:pt x="2106878" y="1689019"/>
                </a:lnTo>
                <a:lnTo>
                  <a:pt x="2116440" y="1734491"/>
                </a:lnTo>
                <a:lnTo>
                  <a:pt x="2125042" y="1780308"/>
                </a:lnTo>
                <a:lnTo>
                  <a:pt x="2132673" y="1826461"/>
                </a:lnTo>
                <a:lnTo>
                  <a:pt x="2139322" y="1872937"/>
                </a:lnTo>
                <a:lnTo>
                  <a:pt x="2144979" y="1919727"/>
                </a:lnTo>
                <a:lnTo>
                  <a:pt x="2149631" y="1966818"/>
                </a:lnTo>
                <a:lnTo>
                  <a:pt x="2153269" y="2014200"/>
                </a:lnTo>
                <a:lnTo>
                  <a:pt x="2155881" y="2061863"/>
                </a:lnTo>
                <a:lnTo>
                  <a:pt x="2157456" y="2109794"/>
                </a:lnTo>
                <a:lnTo>
                  <a:pt x="2157984" y="2157984"/>
                </a:lnTo>
                <a:lnTo>
                  <a:pt x="0" y="2157984"/>
                </a:lnTo>
                <a:lnTo>
                  <a:pt x="0" y="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9" name="object 16"/>
          <p:cNvSpPr txBox="1"/>
          <p:nvPr/>
        </p:nvSpPr>
        <p:spPr>
          <a:xfrm>
            <a:off x="4987523" y="2509518"/>
            <a:ext cx="1096645" cy="919482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 algn="ctr">
              <a:lnSpc>
                <a:spcPts val="3279"/>
              </a:lnSpc>
              <a:spcBef>
                <a:spcPts val="270"/>
              </a:spcBef>
            </a:pPr>
            <a:r>
              <a:rPr lang="zh-TW" altLang="en-US" sz="3000" b="1" spc="-5" dirty="0" smtClean="0">
                <a:solidFill>
                  <a:srgbClr val="FFFF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Microsoft JhengHei"/>
              </a:rPr>
              <a:t>全面</a:t>
            </a:r>
            <a:endParaRPr lang="en-US" altLang="zh-TW" sz="3000" b="1" spc="-5" dirty="0" smtClean="0">
              <a:solidFill>
                <a:srgbClr val="FFFFFF"/>
              </a:solidFill>
              <a:latin typeface="細明體" panose="02020509000000000000" pitchFamily="49" charset="-120"/>
              <a:ea typeface="細明體" panose="02020509000000000000" pitchFamily="49" charset="-120"/>
              <a:cs typeface="Microsoft JhengHei"/>
            </a:endParaRPr>
          </a:p>
          <a:p>
            <a:pPr marL="12700" marR="5080" algn="ctr">
              <a:lnSpc>
                <a:spcPts val="3279"/>
              </a:lnSpc>
              <a:spcBef>
                <a:spcPts val="270"/>
              </a:spcBef>
            </a:pPr>
            <a:r>
              <a:rPr lang="zh-TW" altLang="en-US" sz="3000" b="1" spc="-5" dirty="0" smtClean="0">
                <a:solidFill>
                  <a:srgbClr val="FFFF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Microsoft JhengHei"/>
              </a:rPr>
              <a:t>納管</a:t>
            </a:r>
            <a:endParaRPr sz="3000" dirty="0">
              <a:latin typeface="細明體" panose="02020509000000000000" pitchFamily="49" charset="-120"/>
              <a:ea typeface="細明體" panose="02020509000000000000" pitchFamily="49" charset="-120"/>
              <a:cs typeface="Microsoft JhengHei"/>
            </a:endParaRPr>
          </a:p>
        </p:txBody>
      </p:sp>
      <p:sp>
        <p:nvSpPr>
          <p:cNvPr id="20" name="object 17"/>
          <p:cNvSpPr/>
          <p:nvPr/>
        </p:nvSpPr>
        <p:spPr>
          <a:xfrm>
            <a:off x="4656582" y="3997663"/>
            <a:ext cx="2158365" cy="2159635"/>
          </a:xfrm>
          <a:custGeom>
            <a:avLst/>
            <a:gdLst/>
            <a:ahLst/>
            <a:cxnLst/>
            <a:rect l="l" t="t" r="r" b="b"/>
            <a:pathLst>
              <a:path w="2158365" h="2159635">
                <a:moveTo>
                  <a:pt x="2157984" y="0"/>
                </a:moveTo>
                <a:lnTo>
                  <a:pt x="0" y="0"/>
                </a:lnTo>
                <a:lnTo>
                  <a:pt x="0" y="2159508"/>
                </a:lnTo>
                <a:lnTo>
                  <a:pt x="48189" y="2158980"/>
                </a:lnTo>
                <a:lnTo>
                  <a:pt x="96120" y="2157403"/>
                </a:lnTo>
                <a:lnTo>
                  <a:pt x="143783" y="2154790"/>
                </a:lnTo>
                <a:lnTo>
                  <a:pt x="191165" y="2151150"/>
                </a:lnTo>
                <a:lnTo>
                  <a:pt x="238256" y="2146494"/>
                </a:lnTo>
                <a:lnTo>
                  <a:pt x="285046" y="2140834"/>
                </a:lnTo>
                <a:lnTo>
                  <a:pt x="331522" y="2134180"/>
                </a:lnTo>
                <a:lnTo>
                  <a:pt x="377675" y="2126544"/>
                </a:lnTo>
                <a:lnTo>
                  <a:pt x="423492" y="2117936"/>
                </a:lnTo>
                <a:lnTo>
                  <a:pt x="468964" y="2108368"/>
                </a:lnTo>
                <a:lnTo>
                  <a:pt x="514079" y="2097850"/>
                </a:lnTo>
                <a:lnTo>
                  <a:pt x="558826" y="2086393"/>
                </a:lnTo>
                <a:lnTo>
                  <a:pt x="603195" y="2074009"/>
                </a:lnTo>
                <a:lnTo>
                  <a:pt x="647174" y="2060707"/>
                </a:lnTo>
                <a:lnTo>
                  <a:pt x="690752" y="2046500"/>
                </a:lnTo>
                <a:lnTo>
                  <a:pt x="733918" y="2031399"/>
                </a:lnTo>
                <a:lnTo>
                  <a:pt x="776662" y="2015413"/>
                </a:lnTo>
                <a:lnTo>
                  <a:pt x="818972" y="1998555"/>
                </a:lnTo>
                <a:lnTo>
                  <a:pt x="860838" y="1980835"/>
                </a:lnTo>
                <a:lnTo>
                  <a:pt x="902249" y="1962263"/>
                </a:lnTo>
                <a:lnTo>
                  <a:pt x="943192" y="1942852"/>
                </a:lnTo>
                <a:lnTo>
                  <a:pt x="983659" y="1922612"/>
                </a:lnTo>
                <a:lnTo>
                  <a:pt x="1023637" y="1901554"/>
                </a:lnTo>
                <a:lnTo>
                  <a:pt x="1063115" y="1879690"/>
                </a:lnTo>
                <a:lnTo>
                  <a:pt x="1102084" y="1857029"/>
                </a:lnTo>
                <a:lnTo>
                  <a:pt x="1140530" y="1833582"/>
                </a:lnTo>
                <a:lnTo>
                  <a:pt x="1178445" y="1809362"/>
                </a:lnTo>
                <a:lnTo>
                  <a:pt x="1215817" y="1784379"/>
                </a:lnTo>
                <a:lnTo>
                  <a:pt x="1252634" y="1758644"/>
                </a:lnTo>
                <a:lnTo>
                  <a:pt x="1288886" y="1732167"/>
                </a:lnTo>
                <a:lnTo>
                  <a:pt x="1324562" y="1704960"/>
                </a:lnTo>
                <a:lnTo>
                  <a:pt x="1359651" y="1677034"/>
                </a:lnTo>
                <a:lnTo>
                  <a:pt x="1394141" y="1648400"/>
                </a:lnTo>
                <a:lnTo>
                  <a:pt x="1428023" y="1619068"/>
                </a:lnTo>
                <a:lnTo>
                  <a:pt x="1461285" y="1589051"/>
                </a:lnTo>
                <a:lnTo>
                  <a:pt x="1493916" y="1558357"/>
                </a:lnTo>
                <a:lnTo>
                  <a:pt x="1525905" y="1527000"/>
                </a:lnTo>
                <a:lnTo>
                  <a:pt x="1557240" y="1494989"/>
                </a:lnTo>
                <a:lnTo>
                  <a:pt x="1587912" y="1462336"/>
                </a:lnTo>
                <a:lnTo>
                  <a:pt x="1617910" y="1429051"/>
                </a:lnTo>
                <a:lnTo>
                  <a:pt x="1647221" y="1395145"/>
                </a:lnTo>
                <a:lnTo>
                  <a:pt x="1675836" y="1360631"/>
                </a:lnTo>
                <a:lnTo>
                  <a:pt x="1703743" y="1325517"/>
                </a:lnTo>
                <a:lnTo>
                  <a:pt x="1730931" y="1289817"/>
                </a:lnTo>
                <a:lnTo>
                  <a:pt x="1757389" y="1253539"/>
                </a:lnTo>
                <a:lnTo>
                  <a:pt x="1783107" y="1216696"/>
                </a:lnTo>
                <a:lnTo>
                  <a:pt x="1808073" y="1179298"/>
                </a:lnTo>
                <a:lnTo>
                  <a:pt x="1832277" y="1141357"/>
                </a:lnTo>
                <a:lnTo>
                  <a:pt x="1855707" y="1102883"/>
                </a:lnTo>
                <a:lnTo>
                  <a:pt x="1878353" y="1063887"/>
                </a:lnTo>
                <a:lnTo>
                  <a:pt x="1900203" y="1024381"/>
                </a:lnTo>
                <a:lnTo>
                  <a:pt x="1921247" y="984374"/>
                </a:lnTo>
                <a:lnTo>
                  <a:pt x="1941473" y="943879"/>
                </a:lnTo>
                <a:lnTo>
                  <a:pt x="1960871" y="902906"/>
                </a:lnTo>
                <a:lnTo>
                  <a:pt x="1979430" y="861466"/>
                </a:lnTo>
                <a:lnTo>
                  <a:pt x="1997138" y="819571"/>
                </a:lnTo>
                <a:lnTo>
                  <a:pt x="2013985" y="777230"/>
                </a:lnTo>
                <a:lnTo>
                  <a:pt x="2029960" y="734455"/>
                </a:lnTo>
                <a:lnTo>
                  <a:pt x="2045052" y="691258"/>
                </a:lnTo>
                <a:lnTo>
                  <a:pt x="2059249" y="647648"/>
                </a:lnTo>
                <a:lnTo>
                  <a:pt x="2072541" y="603638"/>
                </a:lnTo>
                <a:lnTo>
                  <a:pt x="2084917" y="559237"/>
                </a:lnTo>
                <a:lnTo>
                  <a:pt x="2096367" y="514458"/>
                </a:lnTo>
                <a:lnTo>
                  <a:pt x="2106878" y="469310"/>
                </a:lnTo>
                <a:lnTo>
                  <a:pt x="2116440" y="423805"/>
                </a:lnTo>
                <a:lnTo>
                  <a:pt x="2125042" y="377954"/>
                </a:lnTo>
                <a:lnTo>
                  <a:pt x="2132673" y="331767"/>
                </a:lnTo>
                <a:lnTo>
                  <a:pt x="2139322" y="285257"/>
                </a:lnTo>
                <a:lnTo>
                  <a:pt x="2144979" y="238433"/>
                </a:lnTo>
                <a:lnTo>
                  <a:pt x="2149631" y="191307"/>
                </a:lnTo>
                <a:lnTo>
                  <a:pt x="2153269" y="143890"/>
                </a:lnTo>
                <a:lnTo>
                  <a:pt x="2155881" y="96192"/>
                </a:lnTo>
                <a:lnTo>
                  <a:pt x="2157456" y="48225"/>
                </a:lnTo>
                <a:lnTo>
                  <a:pt x="2157984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1" name="object 18"/>
          <p:cNvSpPr/>
          <p:nvPr/>
        </p:nvSpPr>
        <p:spPr>
          <a:xfrm>
            <a:off x="4656582" y="3997663"/>
            <a:ext cx="2158365" cy="2159635"/>
          </a:xfrm>
          <a:custGeom>
            <a:avLst/>
            <a:gdLst/>
            <a:ahLst/>
            <a:cxnLst/>
            <a:rect l="l" t="t" r="r" b="b"/>
            <a:pathLst>
              <a:path w="2158365" h="2159635">
                <a:moveTo>
                  <a:pt x="2157984" y="0"/>
                </a:moveTo>
                <a:lnTo>
                  <a:pt x="2157456" y="48225"/>
                </a:lnTo>
                <a:lnTo>
                  <a:pt x="2155881" y="96192"/>
                </a:lnTo>
                <a:lnTo>
                  <a:pt x="2153269" y="143890"/>
                </a:lnTo>
                <a:lnTo>
                  <a:pt x="2149631" y="191307"/>
                </a:lnTo>
                <a:lnTo>
                  <a:pt x="2144979" y="238433"/>
                </a:lnTo>
                <a:lnTo>
                  <a:pt x="2139322" y="285257"/>
                </a:lnTo>
                <a:lnTo>
                  <a:pt x="2132673" y="331767"/>
                </a:lnTo>
                <a:lnTo>
                  <a:pt x="2125042" y="377954"/>
                </a:lnTo>
                <a:lnTo>
                  <a:pt x="2116440" y="423805"/>
                </a:lnTo>
                <a:lnTo>
                  <a:pt x="2106878" y="469310"/>
                </a:lnTo>
                <a:lnTo>
                  <a:pt x="2096367" y="514458"/>
                </a:lnTo>
                <a:lnTo>
                  <a:pt x="2084917" y="559237"/>
                </a:lnTo>
                <a:lnTo>
                  <a:pt x="2072541" y="603638"/>
                </a:lnTo>
                <a:lnTo>
                  <a:pt x="2059249" y="647648"/>
                </a:lnTo>
                <a:lnTo>
                  <a:pt x="2045052" y="691258"/>
                </a:lnTo>
                <a:lnTo>
                  <a:pt x="2029960" y="734455"/>
                </a:lnTo>
                <a:lnTo>
                  <a:pt x="2013985" y="777230"/>
                </a:lnTo>
                <a:lnTo>
                  <a:pt x="1997138" y="819571"/>
                </a:lnTo>
                <a:lnTo>
                  <a:pt x="1979430" y="861466"/>
                </a:lnTo>
                <a:lnTo>
                  <a:pt x="1960871" y="902906"/>
                </a:lnTo>
                <a:lnTo>
                  <a:pt x="1941473" y="943879"/>
                </a:lnTo>
                <a:lnTo>
                  <a:pt x="1921247" y="984374"/>
                </a:lnTo>
                <a:lnTo>
                  <a:pt x="1900203" y="1024381"/>
                </a:lnTo>
                <a:lnTo>
                  <a:pt x="1878353" y="1063887"/>
                </a:lnTo>
                <a:lnTo>
                  <a:pt x="1855707" y="1102883"/>
                </a:lnTo>
                <a:lnTo>
                  <a:pt x="1832277" y="1141357"/>
                </a:lnTo>
                <a:lnTo>
                  <a:pt x="1808073" y="1179298"/>
                </a:lnTo>
                <a:lnTo>
                  <a:pt x="1783107" y="1216696"/>
                </a:lnTo>
                <a:lnTo>
                  <a:pt x="1757389" y="1253539"/>
                </a:lnTo>
                <a:lnTo>
                  <a:pt x="1730931" y="1289817"/>
                </a:lnTo>
                <a:lnTo>
                  <a:pt x="1703743" y="1325517"/>
                </a:lnTo>
                <a:lnTo>
                  <a:pt x="1675836" y="1360631"/>
                </a:lnTo>
                <a:lnTo>
                  <a:pt x="1647221" y="1395145"/>
                </a:lnTo>
                <a:lnTo>
                  <a:pt x="1617910" y="1429051"/>
                </a:lnTo>
                <a:lnTo>
                  <a:pt x="1587912" y="1462336"/>
                </a:lnTo>
                <a:lnTo>
                  <a:pt x="1557240" y="1494989"/>
                </a:lnTo>
                <a:lnTo>
                  <a:pt x="1525905" y="1527000"/>
                </a:lnTo>
                <a:lnTo>
                  <a:pt x="1493916" y="1558357"/>
                </a:lnTo>
                <a:lnTo>
                  <a:pt x="1461285" y="1589051"/>
                </a:lnTo>
                <a:lnTo>
                  <a:pt x="1428023" y="1619068"/>
                </a:lnTo>
                <a:lnTo>
                  <a:pt x="1394141" y="1648400"/>
                </a:lnTo>
                <a:lnTo>
                  <a:pt x="1359651" y="1677034"/>
                </a:lnTo>
                <a:lnTo>
                  <a:pt x="1324562" y="1704960"/>
                </a:lnTo>
                <a:lnTo>
                  <a:pt x="1288886" y="1732167"/>
                </a:lnTo>
                <a:lnTo>
                  <a:pt x="1252634" y="1758644"/>
                </a:lnTo>
                <a:lnTo>
                  <a:pt x="1215817" y="1784379"/>
                </a:lnTo>
                <a:lnTo>
                  <a:pt x="1178445" y="1809362"/>
                </a:lnTo>
                <a:lnTo>
                  <a:pt x="1140530" y="1833582"/>
                </a:lnTo>
                <a:lnTo>
                  <a:pt x="1102084" y="1857029"/>
                </a:lnTo>
                <a:lnTo>
                  <a:pt x="1063115" y="1879690"/>
                </a:lnTo>
                <a:lnTo>
                  <a:pt x="1023637" y="1901554"/>
                </a:lnTo>
                <a:lnTo>
                  <a:pt x="983659" y="1922612"/>
                </a:lnTo>
                <a:lnTo>
                  <a:pt x="943192" y="1942852"/>
                </a:lnTo>
                <a:lnTo>
                  <a:pt x="902249" y="1962263"/>
                </a:lnTo>
                <a:lnTo>
                  <a:pt x="860838" y="1980835"/>
                </a:lnTo>
                <a:lnTo>
                  <a:pt x="818972" y="1998555"/>
                </a:lnTo>
                <a:lnTo>
                  <a:pt x="776662" y="2015413"/>
                </a:lnTo>
                <a:lnTo>
                  <a:pt x="733918" y="2031399"/>
                </a:lnTo>
                <a:lnTo>
                  <a:pt x="690752" y="2046500"/>
                </a:lnTo>
                <a:lnTo>
                  <a:pt x="647174" y="2060707"/>
                </a:lnTo>
                <a:lnTo>
                  <a:pt x="603195" y="2074009"/>
                </a:lnTo>
                <a:lnTo>
                  <a:pt x="558826" y="2086393"/>
                </a:lnTo>
                <a:lnTo>
                  <a:pt x="514079" y="2097850"/>
                </a:lnTo>
                <a:lnTo>
                  <a:pt x="468964" y="2108368"/>
                </a:lnTo>
                <a:lnTo>
                  <a:pt x="423492" y="2117936"/>
                </a:lnTo>
                <a:lnTo>
                  <a:pt x="377675" y="2126544"/>
                </a:lnTo>
                <a:lnTo>
                  <a:pt x="331522" y="2134180"/>
                </a:lnTo>
                <a:lnTo>
                  <a:pt x="285046" y="2140834"/>
                </a:lnTo>
                <a:lnTo>
                  <a:pt x="238256" y="2146494"/>
                </a:lnTo>
                <a:lnTo>
                  <a:pt x="191165" y="2151150"/>
                </a:lnTo>
                <a:lnTo>
                  <a:pt x="143783" y="2154790"/>
                </a:lnTo>
                <a:lnTo>
                  <a:pt x="96120" y="2157403"/>
                </a:lnTo>
                <a:lnTo>
                  <a:pt x="48189" y="2158980"/>
                </a:lnTo>
                <a:lnTo>
                  <a:pt x="0" y="2159508"/>
                </a:lnTo>
                <a:lnTo>
                  <a:pt x="0" y="0"/>
                </a:lnTo>
                <a:lnTo>
                  <a:pt x="2157984" y="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2" name="object 19"/>
          <p:cNvSpPr txBox="1"/>
          <p:nvPr/>
        </p:nvSpPr>
        <p:spPr>
          <a:xfrm>
            <a:off x="5203547" y="4419622"/>
            <a:ext cx="1096645" cy="953594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ct val="97500"/>
              </a:lnSpc>
              <a:spcBef>
                <a:spcPts val="180"/>
              </a:spcBef>
            </a:pPr>
            <a:r>
              <a:rPr lang="zh-TW" altLang="en-US" sz="3000" b="1" spc="5" dirty="0" smtClean="0">
                <a:solidFill>
                  <a:srgbClr val="FFFF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Microsoft JhengHei"/>
              </a:rPr>
              <a:t>就地</a:t>
            </a:r>
            <a:endParaRPr lang="en-US" altLang="zh-TW" sz="3000" b="1" spc="5" dirty="0" smtClean="0">
              <a:solidFill>
                <a:srgbClr val="FFFFFF"/>
              </a:solidFill>
              <a:latin typeface="細明體" panose="02020509000000000000" pitchFamily="49" charset="-120"/>
              <a:ea typeface="細明體" panose="02020509000000000000" pitchFamily="49" charset="-120"/>
              <a:cs typeface="Microsoft JhengHei"/>
            </a:endParaRPr>
          </a:p>
          <a:p>
            <a:pPr marL="12700" marR="5080" algn="just">
              <a:lnSpc>
                <a:spcPct val="97500"/>
              </a:lnSpc>
              <a:spcBef>
                <a:spcPts val="180"/>
              </a:spcBef>
            </a:pPr>
            <a:r>
              <a:rPr lang="zh-TW" altLang="en-US" sz="3000" b="1" spc="5" dirty="0" smtClean="0">
                <a:solidFill>
                  <a:srgbClr val="FFFF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Microsoft JhengHei"/>
              </a:rPr>
              <a:t>輔導</a:t>
            </a:r>
            <a:endParaRPr sz="3000" dirty="0">
              <a:latin typeface="細明體" panose="02020509000000000000" pitchFamily="49" charset="-120"/>
              <a:ea typeface="細明體" panose="02020509000000000000" pitchFamily="49" charset="-120"/>
              <a:cs typeface="Microsoft JhengHei"/>
            </a:endParaRPr>
          </a:p>
        </p:txBody>
      </p:sp>
      <p:sp>
        <p:nvSpPr>
          <p:cNvPr id="23" name="object 20"/>
          <p:cNvSpPr/>
          <p:nvPr/>
        </p:nvSpPr>
        <p:spPr>
          <a:xfrm>
            <a:off x="2398014" y="3997663"/>
            <a:ext cx="2159635" cy="2159635"/>
          </a:xfrm>
          <a:custGeom>
            <a:avLst/>
            <a:gdLst/>
            <a:ahLst/>
            <a:cxnLst/>
            <a:rect l="l" t="t" r="r" b="b"/>
            <a:pathLst>
              <a:path w="2159635" h="2159635">
                <a:moveTo>
                  <a:pt x="2159508" y="0"/>
                </a:moveTo>
                <a:lnTo>
                  <a:pt x="0" y="0"/>
                </a:lnTo>
                <a:lnTo>
                  <a:pt x="527" y="48225"/>
                </a:lnTo>
                <a:lnTo>
                  <a:pt x="2104" y="96192"/>
                </a:lnTo>
                <a:lnTo>
                  <a:pt x="4717" y="143890"/>
                </a:lnTo>
                <a:lnTo>
                  <a:pt x="8357" y="191307"/>
                </a:lnTo>
                <a:lnTo>
                  <a:pt x="13013" y="238433"/>
                </a:lnTo>
                <a:lnTo>
                  <a:pt x="18673" y="285257"/>
                </a:lnTo>
                <a:lnTo>
                  <a:pt x="25327" y="331767"/>
                </a:lnTo>
                <a:lnTo>
                  <a:pt x="32963" y="377954"/>
                </a:lnTo>
                <a:lnTo>
                  <a:pt x="41571" y="423805"/>
                </a:lnTo>
                <a:lnTo>
                  <a:pt x="51139" y="469310"/>
                </a:lnTo>
                <a:lnTo>
                  <a:pt x="61657" y="514458"/>
                </a:lnTo>
                <a:lnTo>
                  <a:pt x="73114" y="559237"/>
                </a:lnTo>
                <a:lnTo>
                  <a:pt x="85498" y="603638"/>
                </a:lnTo>
                <a:lnTo>
                  <a:pt x="98800" y="647648"/>
                </a:lnTo>
                <a:lnTo>
                  <a:pt x="113007" y="691258"/>
                </a:lnTo>
                <a:lnTo>
                  <a:pt x="128108" y="734455"/>
                </a:lnTo>
                <a:lnTo>
                  <a:pt x="144094" y="777230"/>
                </a:lnTo>
                <a:lnTo>
                  <a:pt x="160952" y="819571"/>
                </a:lnTo>
                <a:lnTo>
                  <a:pt x="178672" y="861466"/>
                </a:lnTo>
                <a:lnTo>
                  <a:pt x="197244" y="902906"/>
                </a:lnTo>
                <a:lnTo>
                  <a:pt x="216655" y="943879"/>
                </a:lnTo>
                <a:lnTo>
                  <a:pt x="236895" y="984374"/>
                </a:lnTo>
                <a:lnTo>
                  <a:pt x="257953" y="1024381"/>
                </a:lnTo>
                <a:lnTo>
                  <a:pt x="279817" y="1063887"/>
                </a:lnTo>
                <a:lnTo>
                  <a:pt x="302478" y="1102883"/>
                </a:lnTo>
                <a:lnTo>
                  <a:pt x="325925" y="1141357"/>
                </a:lnTo>
                <a:lnTo>
                  <a:pt x="350145" y="1179298"/>
                </a:lnTo>
                <a:lnTo>
                  <a:pt x="375128" y="1216696"/>
                </a:lnTo>
                <a:lnTo>
                  <a:pt x="400863" y="1253539"/>
                </a:lnTo>
                <a:lnTo>
                  <a:pt x="427340" y="1289817"/>
                </a:lnTo>
                <a:lnTo>
                  <a:pt x="454547" y="1325517"/>
                </a:lnTo>
                <a:lnTo>
                  <a:pt x="482473" y="1360631"/>
                </a:lnTo>
                <a:lnTo>
                  <a:pt x="511107" y="1395145"/>
                </a:lnTo>
                <a:lnTo>
                  <a:pt x="540439" y="1429051"/>
                </a:lnTo>
                <a:lnTo>
                  <a:pt x="570456" y="1462336"/>
                </a:lnTo>
                <a:lnTo>
                  <a:pt x="601150" y="1494989"/>
                </a:lnTo>
                <a:lnTo>
                  <a:pt x="632507" y="1527000"/>
                </a:lnTo>
                <a:lnTo>
                  <a:pt x="664518" y="1558357"/>
                </a:lnTo>
                <a:lnTo>
                  <a:pt x="697171" y="1589051"/>
                </a:lnTo>
                <a:lnTo>
                  <a:pt x="730456" y="1619068"/>
                </a:lnTo>
                <a:lnTo>
                  <a:pt x="764362" y="1648400"/>
                </a:lnTo>
                <a:lnTo>
                  <a:pt x="798876" y="1677034"/>
                </a:lnTo>
                <a:lnTo>
                  <a:pt x="833990" y="1704960"/>
                </a:lnTo>
                <a:lnTo>
                  <a:pt x="869690" y="1732167"/>
                </a:lnTo>
                <a:lnTo>
                  <a:pt x="905968" y="1758644"/>
                </a:lnTo>
                <a:lnTo>
                  <a:pt x="942811" y="1784379"/>
                </a:lnTo>
                <a:lnTo>
                  <a:pt x="980209" y="1809362"/>
                </a:lnTo>
                <a:lnTo>
                  <a:pt x="1018150" y="1833582"/>
                </a:lnTo>
                <a:lnTo>
                  <a:pt x="1056624" y="1857029"/>
                </a:lnTo>
                <a:lnTo>
                  <a:pt x="1095620" y="1879690"/>
                </a:lnTo>
                <a:lnTo>
                  <a:pt x="1135126" y="1901554"/>
                </a:lnTo>
                <a:lnTo>
                  <a:pt x="1175133" y="1922612"/>
                </a:lnTo>
                <a:lnTo>
                  <a:pt x="1215628" y="1942852"/>
                </a:lnTo>
                <a:lnTo>
                  <a:pt x="1256601" y="1962263"/>
                </a:lnTo>
                <a:lnTo>
                  <a:pt x="1298041" y="1980835"/>
                </a:lnTo>
                <a:lnTo>
                  <a:pt x="1339936" y="1998555"/>
                </a:lnTo>
                <a:lnTo>
                  <a:pt x="1382277" y="2015413"/>
                </a:lnTo>
                <a:lnTo>
                  <a:pt x="1425052" y="2031399"/>
                </a:lnTo>
                <a:lnTo>
                  <a:pt x="1468249" y="2046500"/>
                </a:lnTo>
                <a:lnTo>
                  <a:pt x="1511859" y="2060707"/>
                </a:lnTo>
                <a:lnTo>
                  <a:pt x="1555869" y="2074009"/>
                </a:lnTo>
                <a:lnTo>
                  <a:pt x="1600270" y="2086393"/>
                </a:lnTo>
                <a:lnTo>
                  <a:pt x="1645049" y="2097850"/>
                </a:lnTo>
                <a:lnTo>
                  <a:pt x="1690197" y="2108368"/>
                </a:lnTo>
                <a:lnTo>
                  <a:pt x="1735702" y="2117936"/>
                </a:lnTo>
                <a:lnTo>
                  <a:pt x="1781553" y="2126544"/>
                </a:lnTo>
                <a:lnTo>
                  <a:pt x="1827740" y="2134180"/>
                </a:lnTo>
                <a:lnTo>
                  <a:pt x="1874250" y="2140834"/>
                </a:lnTo>
                <a:lnTo>
                  <a:pt x="1921074" y="2146494"/>
                </a:lnTo>
                <a:lnTo>
                  <a:pt x="1968200" y="2151150"/>
                </a:lnTo>
                <a:lnTo>
                  <a:pt x="2015617" y="2154790"/>
                </a:lnTo>
                <a:lnTo>
                  <a:pt x="2063315" y="2157403"/>
                </a:lnTo>
                <a:lnTo>
                  <a:pt x="2111282" y="2158980"/>
                </a:lnTo>
                <a:lnTo>
                  <a:pt x="2159508" y="2159508"/>
                </a:lnTo>
                <a:lnTo>
                  <a:pt x="2159508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4" name="object 21"/>
          <p:cNvSpPr/>
          <p:nvPr/>
        </p:nvSpPr>
        <p:spPr>
          <a:xfrm>
            <a:off x="2398014" y="3997663"/>
            <a:ext cx="2159635" cy="2159635"/>
          </a:xfrm>
          <a:custGeom>
            <a:avLst/>
            <a:gdLst/>
            <a:ahLst/>
            <a:cxnLst/>
            <a:rect l="l" t="t" r="r" b="b"/>
            <a:pathLst>
              <a:path w="2159635" h="2159635">
                <a:moveTo>
                  <a:pt x="2159508" y="2159508"/>
                </a:moveTo>
                <a:lnTo>
                  <a:pt x="2111282" y="2158980"/>
                </a:lnTo>
                <a:lnTo>
                  <a:pt x="2063315" y="2157403"/>
                </a:lnTo>
                <a:lnTo>
                  <a:pt x="2015617" y="2154790"/>
                </a:lnTo>
                <a:lnTo>
                  <a:pt x="1968200" y="2151150"/>
                </a:lnTo>
                <a:lnTo>
                  <a:pt x="1921074" y="2146494"/>
                </a:lnTo>
                <a:lnTo>
                  <a:pt x="1874250" y="2140834"/>
                </a:lnTo>
                <a:lnTo>
                  <a:pt x="1827740" y="2134180"/>
                </a:lnTo>
                <a:lnTo>
                  <a:pt x="1781553" y="2126544"/>
                </a:lnTo>
                <a:lnTo>
                  <a:pt x="1735702" y="2117936"/>
                </a:lnTo>
                <a:lnTo>
                  <a:pt x="1690197" y="2108368"/>
                </a:lnTo>
                <a:lnTo>
                  <a:pt x="1645049" y="2097850"/>
                </a:lnTo>
                <a:lnTo>
                  <a:pt x="1600270" y="2086393"/>
                </a:lnTo>
                <a:lnTo>
                  <a:pt x="1555869" y="2074009"/>
                </a:lnTo>
                <a:lnTo>
                  <a:pt x="1511859" y="2060707"/>
                </a:lnTo>
                <a:lnTo>
                  <a:pt x="1468249" y="2046500"/>
                </a:lnTo>
                <a:lnTo>
                  <a:pt x="1425052" y="2031399"/>
                </a:lnTo>
                <a:lnTo>
                  <a:pt x="1382277" y="2015413"/>
                </a:lnTo>
                <a:lnTo>
                  <a:pt x="1339936" y="1998555"/>
                </a:lnTo>
                <a:lnTo>
                  <a:pt x="1298041" y="1980835"/>
                </a:lnTo>
                <a:lnTo>
                  <a:pt x="1256601" y="1962263"/>
                </a:lnTo>
                <a:lnTo>
                  <a:pt x="1215628" y="1942852"/>
                </a:lnTo>
                <a:lnTo>
                  <a:pt x="1175133" y="1922612"/>
                </a:lnTo>
                <a:lnTo>
                  <a:pt x="1135126" y="1901554"/>
                </a:lnTo>
                <a:lnTo>
                  <a:pt x="1095620" y="1879690"/>
                </a:lnTo>
                <a:lnTo>
                  <a:pt x="1056624" y="1857029"/>
                </a:lnTo>
                <a:lnTo>
                  <a:pt x="1018150" y="1833582"/>
                </a:lnTo>
                <a:lnTo>
                  <a:pt x="980209" y="1809362"/>
                </a:lnTo>
                <a:lnTo>
                  <a:pt x="942811" y="1784379"/>
                </a:lnTo>
                <a:lnTo>
                  <a:pt x="905968" y="1758644"/>
                </a:lnTo>
                <a:lnTo>
                  <a:pt x="869690" y="1732167"/>
                </a:lnTo>
                <a:lnTo>
                  <a:pt x="833990" y="1704960"/>
                </a:lnTo>
                <a:lnTo>
                  <a:pt x="798876" y="1677034"/>
                </a:lnTo>
                <a:lnTo>
                  <a:pt x="764362" y="1648400"/>
                </a:lnTo>
                <a:lnTo>
                  <a:pt x="730456" y="1619068"/>
                </a:lnTo>
                <a:lnTo>
                  <a:pt x="697171" y="1589051"/>
                </a:lnTo>
                <a:lnTo>
                  <a:pt x="664518" y="1558357"/>
                </a:lnTo>
                <a:lnTo>
                  <a:pt x="632507" y="1527000"/>
                </a:lnTo>
                <a:lnTo>
                  <a:pt x="601150" y="1494989"/>
                </a:lnTo>
                <a:lnTo>
                  <a:pt x="570456" y="1462336"/>
                </a:lnTo>
                <a:lnTo>
                  <a:pt x="540439" y="1429051"/>
                </a:lnTo>
                <a:lnTo>
                  <a:pt x="511107" y="1395145"/>
                </a:lnTo>
                <a:lnTo>
                  <a:pt x="482473" y="1360631"/>
                </a:lnTo>
                <a:lnTo>
                  <a:pt x="454547" y="1325517"/>
                </a:lnTo>
                <a:lnTo>
                  <a:pt x="427340" y="1289817"/>
                </a:lnTo>
                <a:lnTo>
                  <a:pt x="400863" y="1253539"/>
                </a:lnTo>
                <a:lnTo>
                  <a:pt x="375128" y="1216696"/>
                </a:lnTo>
                <a:lnTo>
                  <a:pt x="350145" y="1179298"/>
                </a:lnTo>
                <a:lnTo>
                  <a:pt x="325925" y="1141357"/>
                </a:lnTo>
                <a:lnTo>
                  <a:pt x="302478" y="1102883"/>
                </a:lnTo>
                <a:lnTo>
                  <a:pt x="279817" y="1063887"/>
                </a:lnTo>
                <a:lnTo>
                  <a:pt x="257953" y="1024381"/>
                </a:lnTo>
                <a:lnTo>
                  <a:pt x="236895" y="984374"/>
                </a:lnTo>
                <a:lnTo>
                  <a:pt x="216655" y="943879"/>
                </a:lnTo>
                <a:lnTo>
                  <a:pt x="197244" y="902906"/>
                </a:lnTo>
                <a:lnTo>
                  <a:pt x="178672" y="861466"/>
                </a:lnTo>
                <a:lnTo>
                  <a:pt x="160952" y="819571"/>
                </a:lnTo>
                <a:lnTo>
                  <a:pt x="144094" y="777230"/>
                </a:lnTo>
                <a:lnTo>
                  <a:pt x="128108" y="734455"/>
                </a:lnTo>
                <a:lnTo>
                  <a:pt x="113007" y="691258"/>
                </a:lnTo>
                <a:lnTo>
                  <a:pt x="98800" y="647648"/>
                </a:lnTo>
                <a:lnTo>
                  <a:pt x="85498" y="603638"/>
                </a:lnTo>
                <a:lnTo>
                  <a:pt x="73114" y="559237"/>
                </a:lnTo>
                <a:lnTo>
                  <a:pt x="61657" y="514458"/>
                </a:lnTo>
                <a:lnTo>
                  <a:pt x="51139" y="469310"/>
                </a:lnTo>
                <a:lnTo>
                  <a:pt x="41571" y="423805"/>
                </a:lnTo>
                <a:lnTo>
                  <a:pt x="32963" y="377954"/>
                </a:lnTo>
                <a:lnTo>
                  <a:pt x="25327" y="331767"/>
                </a:lnTo>
                <a:lnTo>
                  <a:pt x="18673" y="285257"/>
                </a:lnTo>
                <a:lnTo>
                  <a:pt x="13013" y="238433"/>
                </a:lnTo>
                <a:lnTo>
                  <a:pt x="8357" y="191307"/>
                </a:lnTo>
                <a:lnTo>
                  <a:pt x="4717" y="143890"/>
                </a:lnTo>
                <a:lnTo>
                  <a:pt x="2104" y="96192"/>
                </a:lnTo>
                <a:lnTo>
                  <a:pt x="527" y="48225"/>
                </a:lnTo>
                <a:lnTo>
                  <a:pt x="0" y="0"/>
                </a:lnTo>
                <a:lnTo>
                  <a:pt x="2159508" y="0"/>
                </a:lnTo>
                <a:lnTo>
                  <a:pt x="2159508" y="2159508"/>
                </a:lnTo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5" name="object 22"/>
          <p:cNvSpPr txBox="1"/>
          <p:nvPr/>
        </p:nvSpPr>
        <p:spPr>
          <a:xfrm>
            <a:off x="3131694" y="4402592"/>
            <a:ext cx="1132205" cy="947054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ts val="3400"/>
              </a:lnSpc>
              <a:spcBef>
                <a:spcPts val="285"/>
              </a:spcBef>
            </a:pPr>
            <a:r>
              <a:rPr lang="zh-TW" altLang="en-US" sz="3000" b="1" dirty="0" smtClean="0">
                <a:solidFill>
                  <a:srgbClr val="FFFF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Microsoft JhengHei"/>
              </a:rPr>
              <a:t>合法</a:t>
            </a:r>
            <a:endParaRPr lang="en-US" altLang="zh-TW" sz="3000" b="1" dirty="0" smtClean="0">
              <a:solidFill>
                <a:srgbClr val="FFFFFF"/>
              </a:solidFill>
              <a:latin typeface="細明體" panose="02020509000000000000" pitchFamily="49" charset="-120"/>
              <a:ea typeface="細明體" panose="02020509000000000000" pitchFamily="49" charset="-120"/>
              <a:cs typeface="Microsoft JhengHei"/>
            </a:endParaRPr>
          </a:p>
          <a:p>
            <a:pPr marL="12700" marR="5080">
              <a:lnSpc>
                <a:spcPts val="3400"/>
              </a:lnSpc>
              <a:spcBef>
                <a:spcPts val="285"/>
              </a:spcBef>
            </a:pPr>
            <a:r>
              <a:rPr lang="zh-TW" altLang="en-US" sz="3000" b="1" dirty="0" smtClean="0">
                <a:solidFill>
                  <a:srgbClr val="FFFF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Microsoft JhengHei"/>
              </a:rPr>
              <a:t>經營</a:t>
            </a:r>
            <a:endParaRPr sz="3000" dirty="0">
              <a:latin typeface="細明體" panose="02020509000000000000" pitchFamily="49" charset="-120"/>
              <a:ea typeface="細明體" panose="02020509000000000000" pitchFamily="49" charset="-120"/>
              <a:cs typeface="Microsoft JhengHei"/>
            </a:endParaRPr>
          </a:p>
        </p:txBody>
      </p:sp>
      <p:sp>
        <p:nvSpPr>
          <p:cNvPr id="26" name="object 23"/>
          <p:cNvSpPr/>
          <p:nvPr/>
        </p:nvSpPr>
        <p:spPr>
          <a:xfrm>
            <a:off x="4274946" y="3539955"/>
            <a:ext cx="682625" cy="284480"/>
          </a:xfrm>
          <a:custGeom>
            <a:avLst/>
            <a:gdLst/>
            <a:ahLst/>
            <a:cxnLst/>
            <a:rect l="l" t="t" r="r" b="b"/>
            <a:pathLst>
              <a:path w="682625" h="284479">
                <a:moveTo>
                  <a:pt x="332104" y="0"/>
                </a:moveTo>
                <a:lnTo>
                  <a:pt x="283035" y="3078"/>
                </a:lnTo>
                <a:lnTo>
                  <a:pt x="236199" y="12022"/>
                </a:lnTo>
                <a:lnTo>
                  <a:pt x="192110" y="26391"/>
                </a:lnTo>
                <a:lnTo>
                  <a:pt x="151282" y="45746"/>
                </a:lnTo>
                <a:lnTo>
                  <a:pt x="114231" y="69649"/>
                </a:lnTo>
                <a:lnTo>
                  <a:pt x="81469" y="97660"/>
                </a:lnTo>
                <a:lnTo>
                  <a:pt x="53511" y="129341"/>
                </a:lnTo>
                <a:lnTo>
                  <a:pt x="30871" y="164251"/>
                </a:lnTo>
                <a:lnTo>
                  <a:pt x="14063" y="201952"/>
                </a:lnTo>
                <a:lnTo>
                  <a:pt x="3601" y="242006"/>
                </a:lnTo>
                <a:lnTo>
                  <a:pt x="0" y="283972"/>
                </a:lnTo>
                <a:lnTo>
                  <a:pt x="81152" y="283972"/>
                </a:lnTo>
                <a:lnTo>
                  <a:pt x="87288" y="239393"/>
                </a:lnTo>
                <a:lnTo>
                  <a:pt x="105000" y="197705"/>
                </a:lnTo>
                <a:lnTo>
                  <a:pt x="133246" y="160271"/>
                </a:lnTo>
                <a:lnTo>
                  <a:pt x="170983" y="128458"/>
                </a:lnTo>
                <a:lnTo>
                  <a:pt x="217169" y="103632"/>
                </a:lnTo>
                <a:lnTo>
                  <a:pt x="264455" y="88571"/>
                </a:lnTo>
                <a:lnTo>
                  <a:pt x="313015" y="81637"/>
                </a:lnTo>
                <a:lnTo>
                  <a:pt x="564955" y="81637"/>
                </a:lnTo>
                <a:lnTo>
                  <a:pt x="563561" y="80286"/>
                </a:lnTo>
                <a:lnTo>
                  <a:pt x="524684" y="52593"/>
                </a:lnTo>
                <a:lnTo>
                  <a:pt x="481349" y="30264"/>
                </a:lnTo>
                <a:lnTo>
                  <a:pt x="434306" y="13753"/>
                </a:lnTo>
                <a:lnTo>
                  <a:pt x="384307" y="3514"/>
                </a:lnTo>
                <a:lnTo>
                  <a:pt x="332104" y="0"/>
                </a:lnTo>
                <a:close/>
              </a:path>
              <a:path w="682625" h="284479">
                <a:moveTo>
                  <a:pt x="682625" y="191008"/>
                </a:moveTo>
                <a:lnTo>
                  <a:pt x="520318" y="191008"/>
                </a:lnTo>
                <a:lnTo>
                  <a:pt x="623569" y="283972"/>
                </a:lnTo>
                <a:lnTo>
                  <a:pt x="682625" y="191008"/>
                </a:lnTo>
                <a:close/>
              </a:path>
              <a:path w="682625" h="284479">
                <a:moveTo>
                  <a:pt x="564955" y="81637"/>
                </a:moveTo>
                <a:lnTo>
                  <a:pt x="313015" y="81637"/>
                </a:lnTo>
                <a:lnTo>
                  <a:pt x="361491" y="82477"/>
                </a:lnTo>
                <a:lnTo>
                  <a:pt x="408527" y="90741"/>
                </a:lnTo>
                <a:lnTo>
                  <a:pt x="452764" y="106077"/>
                </a:lnTo>
                <a:lnTo>
                  <a:pt x="492847" y="128135"/>
                </a:lnTo>
                <a:lnTo>
                  <a:pt x="527417" y="156562"/>
                </a:lnTo>
                <a:lnTo>
                  <a:pt x="555116" y="191008"/>
                </a:lnTo>
                <a:lnTo>
                  <a:pt x="645922" y="191008"/>
                </a:lnTo>
                <a:lnTo>
                  <a:pt x="624931" y="149947"/>
                </a:lnTo>
                <a:lnTo>
                  <a:pt x="597227" y="112889"/>
                </a:lnTo>
                <a:lnTo>
                  <a:pt x="564955" y="81637"/>
                </a:lnTo>
                <a:close/>
              </a:path>
            </a:pathLst>
          </a:custGeom>
          <a:solidFill>
            <a:srgbClr val="C7D6E4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7" name="object 24"/>
          <p:cNvSpPr/>
          <p:nvPr/>
        </p:nvSpPr>
        <p:spPr>
          <a:xfrm>
            <a:off x="4274946" y="3539955"/>
            <a:ext cx="682625" cy="284480"/>
          </a:xfrm>
          <a:custGeom>
            <a:avLst/>
            <a:gdLst/>
            <a:ahLst/>
            <a:cxnLst/>
            <a:rect l="l" t="t" r="r" b="b"/>
            <a:pathLst>
              <a:path w="682625" h="284479">
                <a:moveTo>
                  <a:pt x="0" y="283972"/>
                </a:moveTo>
                <a:lnTo>
                  <a:pt x="3601" y="242006"/>
                </a:lnTo>
                <a:lnTo>
                  <a:pt x="14063" y="201952"/>
                </a:lnTo>
                <a:lnTo>
                  <a:pt x="30871" y="164251"/>
                </a:lnTo>
                <a:lnTo>
                  <a:pt x="53511" y="129341"/>
                </a:lnTo>
                <a:lnTo>
                  <a:pt x="81469" y="97660"/>
                </a:lnTo>
                <a:lnTo>
                  <a:pt x="114231" y="69649"/>
                </a:lnTo>
                <a:lnTo>
                  <a:pt x="151282" y="45746"/>
                </a:lnTo>
                <a:lnTo>
                  <a:pt x="192110" y="26391"/>
                </a:lnTo>
                <a:lnTo>
                  <a:pt x="236199" y="12022"/>
                </a:lnTo>
                <a:lnTo>
                  <a:pt x="283035" y="3078"/>
                </a:lnTo>
                <a:lnTo>
                  <a:pt x="332104" y="0"/>
                </a:lnTo>
                <a:lnTo>
                  <a:pt x="384307" y="3514"/>
                </a:lnTo>
                <a:lnTo>
                  <a:pt x="434306" y="13753"/>
                </a:lnTo>
                <a:lnTo>
                  <a:pt x="481349" y="30264"/>
                </a:lnTo>
                <a:lnTo>
                  <a:pt x="524684" y="52593"/>
                </a:lnTo>
                <a:lnTo>
                  <a:pt x="563561" y="80286"/>
                </a:lnTo>
                <a:lnTo>
                  <a:pt x="597227" y="112889"/>
                </a:lnTo>
                <a:lnTo>
                  <a:pt x="624931" y="149947"/>
                </a:lnTo>
                <a:lnTo>
                  <a:pt x="645922" y="191008"/>
                </a:lnTo>
                <a:lnTo>
                  <a:pt x="682625" y="191008"/>
                </a:lnTo>
                <a:lnTo>
                  <a:pt x="623569" y="283972"/>
                </a:lnTo>
                <a:lnTo>
                  <a:pt x="520318" y="191008"/>
                </a:lnTo>
                <a:lnTo>
                  <a:pt x="555116" y="191008"/>
                </a:lnTo>
                <a:lnTo>
                  <a:pt x="527417" y="156562"/>
                </a:lnTo>
                <a:lnTo>
                  <a:pt x="492847" y="128135"/>
                </a:lnTo>
                <a:lnTo>
                  <a:pt x="452764" y="106077"/>
                </a:lnTo>
                <a:lnTo>
                  <a:pt x="408527" y="90741"/>
                </a:lnTo>
                <a:lnTo>
                  <a:pt x="361491" y="82477"/>
                </a:lnTo>
                <a:lnTo>
                  <a:pt x="313015" y="81637"/>
                </a:lnTo>
                <a:lnTo>
                  <a:pt x="264455" y="88571"/>
                </a:lnTo>
                <a:lnTo>
                  <a:pt x="217169" y="103632"/>
                </a:lnTo>
                <a:lnTo>
                  <a:pt x="170983" y="128458"/>
                </a:lnTo>
                <a:lnTo>
                  <a:pt x="133246" y="160271"/>
                </a:lnTo>
                <a:lnTo>
                  <a:pt x="105000" y="197705"/>
                </a:lnTo>
                <a:lnTo>
                  <a:pt x="87288" y="239393"/>
                </a:lnTo>
                <a:lnTo>
                  <a:pt x="81152" y="283972"/>
                </a:lnTo>
                <a:lnTo>
                  <a:pt x="0" y="28397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8" name="object 25"/>
          <p:cNvSpPr/>
          <p:nvPr/>
        </p:nvSpPr>
        <p:spPr>
          <a:xfrm>
            <a:off x="4256659" y="4073101"/>
            <a:ext cx="682625" cy="283845"/>
          </a:xfrm>
          <a:custGeom>
            <a:avLst/>
            <a:gdLst/>
            <a:ahLst/>
            <a:cxnLst/>
            <a:rect l="l" t="t" r="r" b="b"/>
            <a:pathLst>
              <a:path w="682625" h="283845">
                <a:moveTo>
                  <a:pt x="127253" y="92963"/>
                </a:moveTo>
                <a:lnTo>
                  <a:pt x="36702" y="92963"/>
                </a:lnTo>
                <a:lnTo>
                  <a:pt x="57688" y="133887"/>
                </a:lnTo>
                <a:lnTo>
                  <a:pt x="85377" y="170822"/>
                </a:lnTo>
                <a:lnTo>
                  <a:pt x="119023" y="203317"/>
                </a:lnTo>
                <a:lnTo>
                  <a:pt x="157876" y="230917"/>
                </a:lnTo>
                <a:lnTo>
                  <a:pt x="201189" y="253172"/>
                </a:lnTo>
                <a:lnTo>
                  <a:pt x="248211" y="269628"/>
                </a:lnTo>
                <a:lnTo>
                  <a:pt x="298195" y="279834"/>
                </a:lnTo>
                <a:lnTo>
                  <a:pt x="350392" y="283337"/>
                </a:lnTo>
                <a:lnTo>
                  <a:pt x="399462" y="280264"/>
                </a:lnTo>
                <a:lnTo>
                  <a:pt x="446298" y="271339"/>
                </a:lnTo>
                <a:lnTo>
                  <a:pt x="490387" y="256999"/>
                </a:lnTo>
                <a:lnTo>
                  <a:pt x="531215" y="237684"/>
                </a:lnTo>
                <a:lnTo>
                  <a:pt x="568266" y="213832"/>
                </a:lnTo>
                <a:lnTo>
                  <a:pt x="582288" y="201870"/>
                </a:lnTo>
                <a:lnTo>
                  <a:pt x="369873" y="201870"/>
                </a:lnTo>
                <a:lnTo>
                  <a:pt x="321324" y="201080"/>
                </a:lnTo>
                <a:lnTo>
                  <a:pt x="274208" y="192881"/>
                </a:lnTo>
                <a:lnTo>
                  <a:pt x="229885" y="177621"/>
                </a:lnTo>
                <a:lnTo>
                  <a:pt x="189712" y="155650"/>
                </a:lnTo>
                <a:lnTo>
                  <a:pt x="155048" y="127315"/>
                </a:lnTo>
                <a:lnTo>
                  <a:pt x="127253" y="92963"/>
                </a:lnTo>
                <a:close/>
              </a:path>
              <a:path w="682625" h="283845">
                <a:moveTo>
                  <a:pt x="682498" y="0"/>
                </a:moveTo>
                <a:lnTo>
                  <a:pt x="601599" y="0"/>
                </a:lnTo>
                <a:lnTo>
                  <a:pt x="595477" y="44427"/>
                </a:lnTo>
                <a:lnTo>
                  <a:pt x="577804" y="85977"/>
                </a:lnTo>
                <a:lnTo>
                  <a:pt x="549615" y="123297"/>
                </a:lnTo>
                <a:lnTo>
                  <a:pt x="511947" y="155033"/>
                </a:lnTo>
                <a:lnTo>
                  <a:pt x="465836" y="179831"/>
                </a:lnTo>
                <a:lnTo>
                  <a:pt x="418496" y="194903"/>
                </a:lnTo>
                <a:lnTo>
                  <a:pt x="369873" y="201870"/>
                </a:lnTo>
                <a:lnTo>
                  <a:pt x="582288" y="201870"/>
                </a:lnTo>
                <a:lnTo>
                  <a:pt x="628986" y="154271"/>
                </a:lnTo>
                <a:lnTo>
                  <a:pt x="651626" y="119439"/>
                </a:lnTo>
                <a:lnTo>
                  <a:pt x="668434" y="81824"/>
                </a:lnTo>
                <a:lnTo>
                  <a:pt x="678896" y="41865"/>
                </a:lnTo>
                <a:lnTo>
                  <a:pt x="682498" y="0"/>
                </a:lnTo>
                <a:close/>
              </a:path>
              <a:path w="682625" h="283845">
                <a:moveTo>
                  <a:pt x="58674" y="0"/>
                </a:moveTo>
                <a:lnTo>
                  <a:pt x="0" y="92963"/>
                </a:lnTo>
                <a:lnTo>
                  <a:pt x="161925" y="92963"/>
                </a:lnTo>
                <a:lnTo>
                  <a:pt x="5867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9" name="object 26"/>
          <p:cNvSpPr/>
          <p:nvPr/>
        </p:nvSpPr>
        <p:spPr>
          <a:xfrm>
            <a:off x="4256659" y="4073101"/>
            <a:ext cx="682625" cy="283845"/>
          </a:xfrm>
          <a:custGeom>
            <a:avLst/>
            <a:gdLst/>
            <a:ahLst/>
            <a:cxnLst/>
            <a:rect l="l" t="t" r="r" b="b"/>
            <a:pathLst>
              <a:path w="682625" h="283845">
                <a:moveTo>
                  <a:pt x="682498" y="0"/>
                </a:moveTo>
                <a:lnTo>
                  <a:pt x="678896" y="41865"/>
                </a:lnTo>
                <a:lnTo>
                  <a:pt x="668434" y="81824"/>
                </a:lnTo>
                <a:lnTo>
                  <a:pt x="651626" y="119439"/>
                </a:lnTo>
                <a:lnTo>
                  <a:pt x="628986" y="154271"/>
                </a:lnTo>
                <a:lnTo>
                  <a:pt x="601028" y="185882"/>
                </a:lnTo>
                <a:lnTo>
                  <a:pt x="568266" y="213832"/>
                </a:lnTo>
                <a:lnTo>
                  <a:pt x="531215" y="237684"/>
                </a:lnTo>
                <a:lnTo>
                  <a:pt x="490387" y="256999"/>
                </a:lnTo>
                <a:lnTo>
                  <a:pt x="446298" y="271339"/>
                </a:lnTo>
                <a:lnTo>
                  <a:pt x="399462" y="280264"/>
                </a:lnTo>
                <a:lnTo>
                  <a:pt x="350392" y="283337"/>
                </a:lnTo>
                <a:lnTo>
                  <a:pt x="298195" y="279834"/>
                </a:lnTo>
                <a:lnTo>
                  <a:pt x="248211" y="269628"/>
                </a:lnTo>
                <a:lnTo>
                  <a:pt x="201189" y="253172"/>
                </a:lnTo>
                <a:lnTo>
                  <a:pt x="157876" y="230917"/>
                </a:lnTo>
                <a:lnTo>
                  <a:pt x="119023" y="203317"/>
                </a:lnTo>
                <a:lnTo>
                  <a:pt x="85377" y="170822"/>
                </a:lnTo>
                <a:lnTo>
                  <a:pt x="57688" y="133887"/>
                </a:lnTo>
                <a:lnTo>
                  <a:pt x="36702" y="92963"/>
                </a:lnTo>
                <a:lnTo>
                  <a:pt x="0" y="92963"/>
                </a:lnTo>
                <a:lnTo>
                  <a:pt x="58674" y="0"/>
                </a:lnTo>
                <a:lnTo>
                  <a:pt x="161925" y="92963"/>
                </a:lnTo>
                <a:lnTo>
                  <a:pt x="127253" y="92963"/>
                </a:lnTo>
                <a:lnTo>
                  <a:pt x="155048" y="127315"/>
                </a:lnTo>
                <a:lnTo>
                  <a:pt x="189712" y="155650"/>
                </a:lnTo>
                <a:lnTo>
                  <a:pt x="229885" y="177621"/>
                </a:lnTo>
                <a:lnTo>
                  <a:pt x="274208" y="192881"/>
                </a:lnTo>
                <a:lnTo>
                  <a:pt x="321324" y="201080"/>
                </a:lnTo>
                <a:lnTo>
                  <a:pt x="369873" y="201870"/>
                </a:lnTo>
                <a:lnTo>
                  <a:pt x="418496" y="194903"/>
                </a:lnTo>
                <a:lnTo>
                  <a:pt x="465836" y="179831"/>
                </a:lnTo>
                <a:lnTo>
                  <a:pt x="511947" y="155033"/>
                </a:lnTo>
                <a:lnTo>
                  <a:pt x="549615" y="123297"/>
                </a:lnTo>
                <a:lnTo>
                  <a:pt x="577804" y="85977"/>
                </a:lnTo>
                <a:lnTo>
                  <a:pt x="595477" y="44427"/>
                </a:lnTo>
                <a:lnTo>
                  <a:pt x="601599" y="0"/>
                </a:lnTo>
                <a:lnTo>
                  <a:pt x="682498" y="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0" name="object 27"/>
          <p:cNvSpPr txBox="1"/>
          <p:nvPr/>
        </p:nvSpPr>
        <p:spPr>
          <a:xfrm>
            <a:off x="6300192" y="4917348"/>
            <a:ext cx="2066224" cy="1428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zh-TW" altLang="en-US" sz="2300" spc="-5" dirty="0" smtClean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 </a:t>
            </a:r>
            <a:r>
              <a:rPr lang="en-US" altLang="zh-TW" sz="2300" spc="-5" dirty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105.5.19</a:t>
            </a:r>
            <a:r>
              <a:rPr lang="zh-TW" altLang="en-US" sz="2300" spc="-5" dirty="0" smtClean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既有未登工廠</a:t>
            </a:r>
            <a:r>
              <a:rPr lang="zh-TW" altLang="en-US" sz="2300" b="1" spc="-5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申請特定工廠</a:t>
            </a:r>
            <a:r>
              <a:rPr lang="zh-TW" altLang="en-US" sz="2300" spc="-5" dirty="0" smtClean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。臨</a:t>
            </a:r>
            <a:r>
              <a:rPr lang="zh-TW" altLang="en-US" sz="2300" spc="-5" dirty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登工廠</a:t>
            </a:r>
            <a:r>
              <a:rPr lang="zh-TW" altLang="en-US" sz="2300" b="1" spc="-5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優先</a:t>
            </a:r>
            <a:r>
              <a:rPr lang="zh-TW" altLang="en-US" sz="2300" b="1" spc="-5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輔導</a:t>
            </a:r>
            <a:r>
              <a:rPr lang="zh-TW" altLang="en-US" sz="2300" spc="-5" dirty="0" smtClean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合法</a:t>
            </a:r>
            <a:endParaRPr sz="2300" dirty="0">
              <a:latin typeface="細明體" panose="02020509000000000000" pitchFamily="49" charset="-120"/>
              <a:ea typeface="細明體" panose="02020509000000000000" pitchFamily="49" charset="-120"/>
              <a:cs typeface="MingLiU"/>
            </a:endParaRPr>
          </a:p>
        </p:txBody>
      </p:sp>
      <p:sp>
        <p:nvSpPr>
          <p:cNvPr id="31" name="object 28"/>
          <p:cNvSpPr txBox="1"/>
          <p:nvPr/>
        </p:nvSpPr>
        <p:spPr>
          <a:xfrm>
            <a:off x="971600" y="4952732"/>
            <a:ext cx="1854200" cy="1428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zh-TW" altLang="en-US" sz="2300" b="1" spc="-5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輔導</a:t>
            </a:r>
            <a:r>
              <a:rPr lang="zh-TW" altLang="en-US" sz="2300" spc="-5" dirty="0" smtClean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特定工廠</a:t>
            </a:r>
            <a:r>
              <a:rPr lang="zh-TW" altLang="en-US" sz="2300" b="1" spc="-5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用地合法</a:t>
            </a:r>
            <a:r>
              <a:rPr lang="zh-TW" altLang="en-US" sz="2300" spc="-5" dirty="0" smtClean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，</a:t>
            </a:r>
            <a:r>
              <a:rPr lang="zh-TW" altLang="en-US" sz="2300" spc="-5" dirty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維持產業發展與調和國土規劃</a:t>
            </a:r>
          </a:p>
        </p:txBody>
      </p:sp>
      <p:sp>
        <p:nvSpPr>
          <p:cNvPr id="32" name="object 29"/>
          <p:cNvSpPr txBox="1"/>
          <p:nvPr/>
        </p:nvSpPr>
        <p:spPr>
          <a:xfrm>
            <a:off x="971600" y="1541011"/>
            <a:ext cx="1854200" cy="17953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en-US" altLang="zh-TW" sz="2300" dirty="0" smtClean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105.5.20</a:t>
            </a:r>
            <a:r>
              <a:rPr lang="zh-TW" altLang="en-US" sz="2300" dirty="0" smtClean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新增</a:t>
            </a:r>
            <a:r>
              <a:rPr lang="zh-TW" altLang="en-US" sz="2300" dirty="0"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未登工廠</a:t>
            </a:r>
            <a:r>
              <a:rPr lang="zh-TW" altLang="en-US" sz="2300" b="1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MingLiU"/>
              </a:rPr>
              <a:t>依法停止供電、供水及拆除</a:t>
            </a: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endParaRPr sz="2300" dirty="0">
              <a:latin typeface="細明體" panose="02020509000000000000" pitchFamily="49" charset="-120"/>
              <a:ea typeface="細明體" panose="02020509000000000000" pitchFamily="49" charset="-120"/>
              <a:cs typeface="MingLiU"/>
            </a:endParaRPr>
          </a:p>
        </p:txBody>
      </p:sp>
    </p:spTree>
    <p:extLst>
      <p:ext uri="{BB962C8B-B14F-4D97-AF65-F5344CB8AC3E}">
        <p14:creationId xmlns:p14="http://schemas.microsoft.com/office/powerpoint/2010/main" val="4619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668344" y="6309320"/>
            <a:ext cx="1279663" cy="365125"/>
          </a:xfrm>
        </p:spPr>
        <p:txBody>
          <a:bodyPr/>
          <a:lstStyle/>
          <a:p>
            <a:fld id="{074AD693-3EA3-4D80-B131-D872D736ECEE}" type="slidenum">
              <a:rPr lang="en-US" altLang="zh-TW" smtClean="0">
                <a:solidFill>
                  <a:prstClr val="black"/>
                </a:solidFill>
              </a:rPr>
              <a:pPr/>
              <a:t>5</a:t>
            </a:fld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>
            <a:off x="5724128" y="1916832"/>
            <a:ext cx="0" cy="504056"/>
          </a:xfrm>
          <a:prstGeom prst="line">
            <a:avLst/>
          </a:prstGeom>
          <a:noFill/>
          <a:ln w="762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  <a:cs typeface="Times New Roman" panose="02020603050405020304" pitchFamily="18" charset="0"/>
            </a:endParaRPr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1691680" y="1918872"/>
            <a:ext cx="0" cy="484708"/>
          </a:xfrm>
          <a:prstGeom prst="line">
            <a:avLst/>
          </a:prstGeom>
          <a:noFill/>
          <a:ln w="762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  <a:cs typeface="Times New Roman" panose="02020603050405020304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920512" y="2403580"/>
            <a:ext cx="1728192" cy="1529476"/>
          </a:xfrm>
          <a:prstGeom prst="roundRect">
            <a:avLst/>
          </a:prstGeom>
          <a:gradFill rotWithShape="1">
            <a:gsLst>
              <a:gs pos="49000">
                <a:srgbClr val="FF8B8B"/>
              </a:gs>
              <a:gs pos="13000">
                <a:srgbClr val="FF7C79"/>
              </a:gs>
              <a:gs pos="0">
                <a:srgbClr val="FFC5C5"/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新增未登工廠</a:t>
            </a:r>
            <a:endParaRPr kumimoji="0" lang="en-US" altLang="zh-TW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105</a:t>
            </a:r>
            <a:r>
              <a:rPr kumimoji="0" lang="zh-TW" altLang="en-US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年</a:t>
            </a:r>
            <a:r>
              <a:rPr kumimoji="0" lang="en-US" altLang="zh-TW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5</a:t>
            </a:r>
            <a:r>
              <a:rPr kumimoji="0" lang="zh-TW" altLang="en-US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月</a:t>
            </a:r>
            <a:r>
              <a:rPr kumimoji="0" lang="en-US" altLang="zh-TW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20</a:t>
            </a:r>
            <a:r>
              <a:rPr kumimoji="0" lang="zh-TW" altLang="en-US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日以後新增未登工廠</a:t>
            </a:r>
          </a:p>
        </p:txBody>
      </p:sp>
      <p:sp>
        <p:nvSpPr>
          <p:cNvPr id="11" name="圓角矩形 10"/>
          <p:cNvSpPr/>
          <p:nvPr/>
        </p:nvSpPr>
        <p:spPr>
          <a:xfrm>
            <a:off x="2987824" y="2420888"/>
            <a:ext cx="5616624" cy="839166"/>
          </a:xfrm>
          <a:prstGeom prst="roundRect">
            <a:avLst/>
          </a:prstGeom>
          <a:gradFill>
            <a:gsLst>
              <a:gs pos="0">
                <a:srgbClr val="92D050"/>
              </a:gs>
              <a:gs pos="84000">
                <a:srgbClr val="92D050"/>
              </a:gs>
              <a:gs pos="95000">
                <a:srgbClr val="DBF0C5"/>
              </a:gs>
              <a:gs pos="27000">
                <a:srgbClr val="ABDB78"/>
              </a:gs>
            </a:gsLst>
            <a:lin ang="54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既有未登工廠</a:t>
            </a:r>
          </a:p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105</a:t>
            </a:r>
            <a:r>
              <a:rPr kumimoji="0" lang="zh-TW" alt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年</a:t>
            </a:r>
            <a:r>
              <a:rPr kumimoji="0" lang="en-US" altLang="zh-TW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5</a:t>
            </a:r>
            <a:r>
              <a:rPr kumimoji="0" lang="zh-TW" alt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月</a:t>
            </a:r>
            <a:r>
              <a:rPr kumimoji="0" lang="en-US" altLang="zh-TW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19</a:t>
            </a:r>
            <a:r>
              <a:rPr kumimoji="0" lang="zh-TW" alt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日以前既有未登工廠</a:t>
            </a:r>
            <a:endParaRPr kumimoji="0" lang="zh-TW" alt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3059832" y="3429000"/>
            <a:ext cx="1368152" cy="504056"/>
          </a:xfrm>
          <a:prstGeom prst="roundRect">
            <a:avLst/>
          </a:prstGeom>
          <a:gradFill rotWithShape="1">
            <a:gsLst>
              <a:gs pos="66000">
                <a:srgbClr val="FF9966"/>
              </a:gs>
              <a:gs pos="0">
                <a:srgbClr val="F79646">
                  <a:tint val="37000"/>
                  <a:satMod val="300000"/>
                </a:srgb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216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非屬低污染</a:t>
            </a:r>
            <a:endParaRPr kumimoji="0" lang="zh-TW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4658645" y="3428998"/>
            <a:ext cx="3960440" cy="504058"/>
          </a:xfrm>
          <a:prstGeom prst="roundRect">
            <a:avLst/>
          </a:prstGeom>
          <a:gradFill rotWithShape="1">
            <a:gsLst>
              <a:gs pos="0">
                <a:srgbClr val="92D050"/>
              </a:gs>
              <a:gs pos="84000">
                <a:srgbClr val="92D050"/>
              </a:gs>
              <a:gs pos="95000">
                <a:srgbClr val="DBF0C5"/>
              </a:gs>
              <a:gs pos="27000">
                <a:srgbClr val="ABDB78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216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屬低污染</a:t>
            </a:r>
            <a:endParaRPr kumimoji="0" lang="zh-TW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4660776" y="4245374"/>
            <a:ext cx="1251756" cy="407762"/>
          </a:xfrm>
          <a:prstGeom prst="roundRect">
            <a:avLst/>
          </a:prstGeom>
          <a:gradFill rotWithShape="1">
            <a:gsLst>
              <a:gs pos="66000">
                <a:srgbClr val="FF9966"/>
              </a:gs>
              <a:gs pos="0">
                <a:srgbClr val="F79646">
                  <a:tint val="37000"/>
                  <a:satMod val="300000"/>
                </a:srgb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216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未申請納管</a:t>
            </a:r>
            <a:endParaRPr kumimoji="0" lang="zh-TW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6228184" y="4149078"/>
            <a:ext cx="2390901" cy="504058"/>
          </a:xfrm>
          <a:prstGeom prst="roundRect">
            <a:avLst/>
          </a:prstGeom>
          <a:gradFill rotWithShape="1">
            <a:gsLst>
              <a:gs pos="0">
                <a:srgbClr val="92D050"/>
              </a:gs>
              <a:gs pos="84000">
                <a:srgbClr val="92D050"/>
              </a:gs>
              <a:gs pos="95000">
                <a:srgbClr val="DBF0C5"/>
              </a:gs>
              <a:gs pos="27000">
                <a:srgbClr val="ABDB78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216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申請納管</a:t>
            </a:r>
            <a:endParaRPr kumimoji="0" lang="zh-TW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6" name="圓角矩形 15"/>
          <p:cNvSpPr/>
          <p:nvPr/>
        </p:nvSpPr>
        <p:spPr>
          <a:xfrm>
            <a:off x="899592" y="4245374"/>
            <a:ext cx="1749112" cy="2298023"/>
          </a:xfrm>
          <a:prstGeom prst="roundRect">
            <a:avLst/>
          </a:prstGeom>
          <a:gradFill rotWithShape="1">
            <a:gsLst>
              <a:gs pos="49000">
                <a:srgbClr val="FF8B8B"/>
              </a:gs>
              <a:gs pos="57000">
                <a:srgbClr val="FF7C79"/>
              </a:gs>
              <a:gs pos="5000">
                <a:srgbClr val="FFC5C5"/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應即依法停止供電、供水及拆除</a:t>
            </a:r>
            <a:endParaRPr kumimoji="0" lang="zh-TW" altLang="en-US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3059832" y="4245375"/>
            <a:ext cx="1368152" cy="2298022"/>
          </a:xfrm>
          <a:prstGeom prst="roundRect">
            <a:avLst/>
          </a:prstGeom>
          <a:gradFill rotWithShape="1">
            <a:gsLst>
              <a:gs pos="66000">
                <a:srgbClr val="FF9966"/>
              </a:gs>
              <a:gs pos="0">
                <a:srgbClr val="F79646">
                  <a:tint val="37000"/>
                  <a:satMod val="300000"/>
                </a:srgb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訂定</a:t>
            </a:r>
            <a:r>
              <a:rPr kumimoji="0" lang="zh-TW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輔導期限</a:t>
            </a:r>
            <a:r>
              <a:rPr kumimoji="0" lang="zh-TW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，輔導轉型、遷廠或關廠</a:t>
            </a:r>
            <a:endParaRPr kumimoji="0" lang="en-US" altLang="zh-TW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拒不配合，依法停止供電、供水、拆除</a:t>
            </a:r>
            <a:endParaRPr kumimoji="0" lang="zh-TW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8" name="圓角矩形 17"/>
          <p:cNvSpPr/>
          <p:nvPr/>
        </p:nvSpPr>
        <p:spPr>
          <a:xfrm>
            <a:off x="4687379" y="4869160"/>
            <a:ext cx="1251756" cy="1674236"/>
          </a:xfrm>
          <a:prstGeom prst="roundRect">
            <a:avLst/>
          </a:prstGeom>
          <a:gradFill rotWithShape="1">
            <a:gsLst>
              <a:gs pos="66000">
                <a:srgbClr val="FF9966"/>
              </a:gs>
              <a:gs pos="0">
                <a:srgbClr val="F79646">
                  <a:tint val="37000"/>
                  <a:satMod val="300000"/>
                </a:srgb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just" defTabSz="914400" eaLnBrk="1" fontAlgn="auto" latinLnBrk="0" hangingPunct="0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應依法停止供電、供水、拆除</a:t>
            </a:r>
            <a:endParaRPr kumimoji="0" lang="zh-TW" alt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9" name="圓角矩形 18"/>
          <p:cNvSpPr/>
          <p:nvPr/>
        </p:nvSpPr>
        <p:spPr>
          <a:xfrm>
            <a:off x="6258462" y="4952886"/>
            <a:ext cx="2360623" cy="1500450"/>
          </a:xfrm>
          <a:prstGeom prst="roundRect">
            <a:avLst/>
          </a:prstGeom>
          <a:gradFill rotWithShape="1">
            <a:gsLst>
              <a:gs pos="0">
                <a:srgbClr val="92D050"/>
              </a:gs>
              <a:gs pos="84000">
                <a:srgbClr val="92D050"/>
              </a:gs>
              <a:gs pos="95000">
                <a:srgbClr val="DBF0C5"/>
              </a:gs>
              <a:gs pos="27000">
                <a:srgbClr val="ABDB78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just" defTabSz="914400" eaLnBrk="1" fontAlgn="auto" latinLnBrk="0" hangingPunct="0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提出工廠改善計畫，輔導改善，並定期實施稽查</a:t>
            </a:r>
            <a:endParaRPr kumimoji="0" lang="zh-TW" alt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0" name="向下箭號 19"/>
          <p:cNvSpPr/>
          <p:nvPr/>
        </p:nvSpPr>
        <p:spPr>
          <a:xfrm>
            <a:off x="1547664" y="3948113"/>
            <a:ext cx="360040" cy="272975"/>
          </a:xfrm>
          <a:prstGeom prst="downArrow">
            <a:avLst/>
          </a:prstGeom>
          <a:solidFill>
            <a:srgbClr val="C0504D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1" name="向下箭號 20"/>
          <p:cNvSpPr/>
          <p:nvPr/>
        </p:nvSpPr>
        <p:spPr>
          <a:xfrm>
            <a:off x="3563888" y="3298129"/>
            <a:ext cx="216024" cy="157428"/>
          </a:xfrm>
          <a:prstGeom prst="downArrow">
            <a:avLst/>
          </a:prstGeom>
          <a:solidFill>
            <a:srgbClr val="F79646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2" name="向下箭號 21"/>
          <p:cNvSpPr/>
          <p:nvPr/>
        </p:nvSpPr>
        <p:spPr>
          <a:xfrm>
            <a:off x="3563888" y="3948113"/>
            <a:ext cx="288032" cy="272975"/>
          </a:xfrm>
          <a:prstGeom prst="downArrow">
            <a:avLst/>
          </a:prstGeom>
          <a:solidFill>
            <a:srgbClr val="F79646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3" name="向下箭號 22"/>
          <p:cNvSpPr/>
          <p:nvPr/>
        </p:nvSpPr>
        <p:spPr>
          <a:xfrm>
            <a:off x="5148064" y="3952875"/>
            <a:ext cx="288032" cy="268213"/>
          </a:xfrm>
          <a:prstGeom prst="downArrow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12700" cap="flat" cmpd="sng" algn="ctr">
            <a:solidFill>
              <a:schemeClr val="tx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4" name="向下箭號 23"/>
          <p:cNvSpPr/>
          <p:nvPr/>
        </p:nvSpPr>
        <p:spPr>
          <a:xfrm>
            <a:off x="7265720" y="3952106"/>
            <a:ext cx="353928" cy="176982"/>
          </a:xfrm>
          <a:prstGeom prst="downArrow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12700" cap="flat" cmpd="sng" algn="ctr">
            <a:solidFill>
              <a:schemeClr val="tx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5" name="向下箭號 24"/>
          <p:cNvSpPr/>
          <p:nvPr/>
        </p:nvSpPr>
        <p:spPr>
          <a:xfrm>
            <a:off x="5143301" y="4657420"/>
            <a:ext cx="288032" cy="195568"/>
          </a:xfrm>
          <a:prstGeom prst="downArrow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12700" cap="flat" cmpd="sng" algn="ctr">
            <a:solidFill>
              <a:schemeClr val="tx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6" name="向下箭號 25"/>
          <p:cNvSpPr/>
          <p:nvPr/>
        </p:nvSpPr>
        <p:spPr>
          <a:xfrm>
            <a:off x="7283880" y="4674258"/>
            <a:ext cx="316718" cy="266910"/>
          </a:xfrm>
          <a:prstGeom prst="downArrow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12700" cap="flat" cmpd="sng" algn="ctr">
            <a:solidFill>
              <a:schemeClr val="tx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7" name="圓角矩形 26"/>
          <p:cNvSpPr/>
          <p:nvPr/>
        </p:nvSpPr>
        <p:spPr>
          <a:xfrm>
            <a:off x="845411" y="1628800"/>
            <a:ext cx="7683936" cy="49782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216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</a:rPr>
              <a:t>分類</a:t>
            </a:r>
            <a:endParaRPr kumimoji="0" lang="zh-TW" alt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8" name="向下箭號 27"/>
          <p:cNvSpPr/>
          <p:nvPr/>
        </p:nvSpPr>
        <p:spPr>
          <a:xfrm>
            <a:off x="6638865" y="3281352"/>
            <a:ext cx="216024" cy="147648"/>
          </a:xfrm>
          <a:prstGeom prst="downArrow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12700" cap="flat" cmpd="sng" algn="ctr">
            <a:solidFill>
              <a:schemeClr val="tx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672091" y="155969"/>
            <a:ext cx="7857256" cy="1328815"/>
            <a:chOff x="672091" y="155969"/>
            <a:chExt cx="7857256" cy="1328815"/>
          </a:xfrm>
        </p:grpSpPr>
        <p:sp>
          <p:nvSpPr>
            <p:cNvPr id="7" name="標題 1"/>
            <p:cNvSpPr txBox="1">
              <a:spLocks/>
            </p:cNvSpPr>
            <p:nvPr/>
          </p:nvSpPr>
          <p:spPr>
            <a:xfrm>
              <a:off x="672091" y="155969"/>
              <a:ext cx="7857256" cy="96877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lang="zh-TW" altLang="en-US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修法重點（</a:t>
              </a:r>
              <a:r>
                <a:rPr lang="en-US" altLang="zh-TW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§28</a:t>
              </a:r>
              <a:r>
                <a:rPr lang="zh-TW" altLang="en-US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之</a:t>
              </a:r>
              <a:r>
                <a:rPr lang="en-US" altLang="zh-TW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1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）</a:t>
              </a:r>
              <a:endParaRPr lang="zh-TW" altLang="en-US" sz="3500" b="1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1094249" y="838453"/>
              <a:ext cx="71287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20000"/>
                </a:lnSpc>
              </a:pPr>
              <a:r>
                <a:rPr lang="zh-TW" altLang="en-US" sz="3000" b="1" dirty="0">
                  <a:solidFill>
                    <a:prstClr val="black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禁止新增未登工廠、納管既有未登工廠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642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D693-3EA3-4D80-B131-D872D736ECEE}" type="slidenum">
              <a:rPr lang="en-US" altLang="zh-TW" smtClean="0">
                <a:solidFill>
                  <a:prstClr val="black"/>
                </a:solidFill>
              </a:rPr>
              <a:pPr/>
              <a:t>6</a:t>
            </a:fld>
            <a:endParaRPr lang="en-US" altLang="zh-TW">
              <a:solidFill>
                <a:prstClr val="black"/>
              </a:solidFill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672091" y="155969"/>
            <a:ext cx="7857256" cy="1328815"/>
            <a:chOff x="672091" y="155969"/>
            <a:chExt cx="7857256" cy="1328815"/>
          </a:xfrm>
        </p:grpSpPr>
        <p:sp>
          <p:nvSpPr>
            <p:cNvPr id="9" name="標題 1"/>
            <p:cNvSpPr txBox="1">
              <a:spLocks/>
            </p:cNvSpPr>
            <p:nvPr/>
          </p:nvSpPr>
          <p:spPr>
            <a:xfrm>
              <a:off x="672091" y="155969"/>
              <a:ext cx="7857256" cy="96877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lang="zh-TW" altLang="en-US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修法重點（</a:t>
              </a:r>
              <a:r>
                <a:rPr lang="en-US" altLang="zh-TW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§28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之</a:t>
              </a:r>
              <a:r>
                <a:rPr lang="en-US" altLang="zh-TW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2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）</a:t>
              </a:r>
              <a:endParaRPr lang="zh-TW" altLang="en-US" sz="3500" b="1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66257" y="838453"/>
              <a:ext cx="66461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zh-TW" altLang="en-US" sz="3000" b="1" dirty="0">
                  <a:solidFill>
                    <a:prstClr val="black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中央、地方管理輔導未登工廠</a:t>
              </a:r>
            </a:p>
          </p:txBody>
        </p:sp>
      </p:grpSp>
      <p:sp>
        <p:nvSpPr>
          <p:cNvPr id="28" name="圓角矩形 27"/>
          <p:cNvSpPr/>
          <p:nvPr/>
        </p:nvSpPr>
        <p:spPr>
          <a:xfrm>
            <a:off x="539552" y="1628800"/>
            <a:ext cx="1864494" cy="936104"/>
          </a:xfrm>
          <a:prstGeom prst="roundRect">
            <a:avLst/>
          </a:prstGeom>
          <a:solidFill>
            <a:srgbClr val="FFCC66"/>
          </a:solidFill>
          <a:ln w="12700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經濟部</a:t>
            </a:r>
            <a:endParaRPr lang="en-US" altLang="zh-TW" sz="2000" b="1" dirty="0" smtClean="0">
              <a:solidFill>
                <a:schemeClr val="tx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algn="ctr"/>
            <a:r>
              <a:rPr lang="zh-TW" altLang="en-US" sz="2000" b="1" dirty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會商有關機關</a:t>
            </a:r>
          </a:p>
        </p:txBody>
      </p:sp>
      <p:sp>
        <p:nvSpPr>
          <p:cNvPr id="29" name="圓角矩形 28"/>
          <p:cNvSpPr/>
          <p:nvPr/>
        </p:nvSpPr>
        <p:spPr>
          <a:xfrm>
            <a:off x="539552" y="3077504"/>
            <a:ext cx="1668493" cy="936104"/>
          </a:xfrm>
          <a:prstGeom prst="roundRect">
            <a:avLst/>
          </a:prstGeom>
          <a:solidFill>
            <a:srgbClr val="FFC5C5"/>
          </a:solidFill>
          <a:ln>
            <a:solidFill>
              <a:srgbClr val="FFC5C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直轄市、縣</a:t>
            </a:r>
            <a:r>
              <a:rPr lang="en-US" altLang="zh-TW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(</a:t>
            </a:r>
            <a:r>
              <a:rPr lang="zh-TW" altLang="en-US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市</a:t>
            </a:r>
            <a:r>
              <a:rPr lang="en-US" altLang="zh-TW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)</a:t>
            </a:r>
            <a:r>
              <a:rPr lang="zh-TW" altLang="en-US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主管機關</a:t>
            </a:r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0" name="圓角矩形 29"/>
          <p:cNvSpPr/>
          <p:nvPr/>
        </p:nvSpPr>
        <p:spPr>
          <a:xfrm>
            <a:off x="2692079" y="1628800"/>
            <a:ext cx="5832647" cy="936104"/>
          </a:xfrm>
          <a:prstGeom prst="roundRect">
            <a:avLst/>
          </a:prstGeom>
          <a:solidFill>
            <a:srgbClr val="FFCC66"/>
          </a:solidFill>
          <a:ln w="12700"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300" b="1" dirty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全面納管、就地輔導及合法</a:t>
            </a:r>
            <a:r>
              <a:rPr lang="zh-TW" altLang="en-US" sz="2300" b="1" dirty="0" smtClean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經營之執行方案</a:t>
            </a:r>
            <a:endParaRPr lang="zh-TW" altLang="en-US" sz="2300" b="1" dirty="0">
              <a:solidFill>
                <a:schemeClr val="tx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672091" y="5318453"/>
            <a:ext cx="806489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90000"/>
              <a:buFont typeface="Wingdings" pitchFamily="2" charset="2"/>
              <a:buChar char="u"/>
            </a:pPr>
            <a:r>
              <a:rPr lang="zh-TW" altLang="en-US" sz="19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直轄市、縣</a:t>
            </a:r>
            <a:r>
              <a:rPr lang="en-US" altLang="zh-TW" sz="19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(</a:t>
            </a:r>
            <a:r>
              <a:rPr lang="zh-TW" altLang="en-US" sz="19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市</a:t>
            </a:r>
            <a:r>
              <a:rPr lang="en-US" altLang="zh-TW" sz="19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)</a:t>
            </a:r>
            <a:r>
              <a:rPr lang="zh-TW" altLang="en-US" sz="19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主管機關應於修法通過後</a:t>
            </a:r>
            <a:r>
              <a:rPr lang="zh-TW" altLang="en-US" sz="19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六個月</a:t>
            </a:r>
            <a:r>
              <a:rPr lang="zh-TW" altLang="en-US" sz="19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內擬訂</a:t>
            </a:r>
            <a:r>
              <a:rPr lang="zh-TW" altLang="en-US" sz="1900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管理輔導計畫</a:t>
            </a:r>
            <a:r>
              <a:rPr lang="zh-TW" altLang="en-US" sz="19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，報請經濟部核定</a:t>
            </a:r>
            <a:endParaRPr lang="en-US" altLang="zh-TW" sz="1900" dirty="0" smtClean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285750" indent="-285750">
              <a:buSzPct val="90000"/>
              <a:buFont typeface="Wingdings" pitchFamily="2" charset="2"/>
              <a:buChar char="u"/>
            </a:pPr>
            <a:r>
              <a:rPr lang="zh-TW" altLang="en-US" sz="1900" dirty="0">
                <a:latin typeface="細明體" panose="02020509000000000000" pitchFamily="49" charset="-120"/>
                <a:ea typeface="細明體" panose="02020509000000000000" pitchFamily="49" charset="-120"/>
              </a:rPr>
              <a:t>未依期限辦理，經濟部得</a:t>
            </a:r>
            <a:r>
              <a:rPr lang="zh-TW" altLang="en-US" sz="1900" dirty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酌予減列、減撥或緩撥相關補助款</a:t>
            </a:r>
            <a:r>
              <a:rPr lang="zh-TW" altLang="en-US" sz="1900" dirty="0">
                <a:latin typeface="細明體" panose="02020509000000000000" pitchFamily="49" charset="-120"/>
                <a:ea typeface="細明體" panose="02020509000000000000" pitchFamily="49" charset="-120"/>
              </a:rPr>
              <a:t>或施以採取其他相關</a:t>
            </a:r>
            <a:r>
              <a:rPr lang="zh-TW" altLang="en-US" sz="19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措施</a:t>
            </a:r>
            <a:endParaRPr lang="en-US" altLang="zh-TW" sz="1900" dirty="0" smtClean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2" name="圓角矩形 31"/>
          <p:cNvSpPr/>
          <p:nvPr/>
        </p:nvSpPr>
        <p:spPr>
          <a:xfrm>
            <a:off x="2424070" y="3067378"/>
            <a:ext cx="1224136" cy="936104"/>
          </a:xfrm>
          <a:prstGeom prst="roundRect">
            <a:avLst/>
          </a:prstGeom>
          <a:solidFill>
            <a:srgbClr val="FFC5C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管理輔導計畫</a:t>
            </a:r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3" name="圓角矩形 32"/>
          <p:cNvSpPr/>
          <p:nvPr/>
        </p:nvSpPr>
        <p:spPr>
          <a:xfrm>
            <a:off x="4264792" y="2899184"/>
            <a:ext cx="4367115" cy="468052"/>
          </a:xfrm>
          <a:prstGeom prst="roundRect">
            <a:avLst/>
          </a:prstGeom>
          <a:solidFill>
            <a:srgbClr val="FFCC66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新增及既有未登記工廠之調查情形</a:t>
            </a:r>
          </a:p>
        </p:txBody>
      </p:sp>
      <p:sp>
        <p:nvSpPr>
          <p:cNvPr id="34" name="圓角矩形 33"/>
          <p:cNvSpPr/>
          <p:nvPr/>
        </p:nvSpPr>
        <p:spPr>
          <a:xfrm>
            <a:off x="4268942" y="4085616"/>
            <a:ext cx="4355529" cy="491020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既有未登記工廠執行之規劃</a:t>
            </a:r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5" name="圓角矩形 34"/>
          <p:cNvSpPr/>
          <p:nvPr/>
        </p:nvSpPr>
        <p:spPr>
          <a:xfrm>
            <a:off x="4268942" y="4716941"/>
            <a:ext cx="4355529" cy="4680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其他管理及輔導措施</a:t>
            </a:r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6" name="圓角矩形 35"/>
          <p:cNvSpPr/>
          <p:nvPr/>
        </p:nvSpPr>
        <p:spPr>
          <a:xfrm>
            <a:off x="4264792" y="3525304"/>
            <a:ext cx="4359679" cy="432387"/>
          </a:xfrm>
          <a:prstGeom prst="roundRect">
            <a:avLst/>
          </a:prstGeom>
          <a:solidFill>
            <a:srgbClr val="99CCEB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新增未登記工廠執行情形</a:t>
            </a:r>
            <a:endParaRPr lang="en-US" altLang="zh-TW" dirty="0" smtClean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7" name="向右箭號 36"/>
          <p:cNvSpPr/>
          <p:nvPr/>
        </p:nvSpPr>
        <p:spPr>
          <a:xfrm>
            <a:off x="2404047" y="1988840"/>
            <a:ext cx="277340" cy="2880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8" name="向右箭號 37"/>
          <p:cNvSpPr/>
          <p:nvPr/>
        </p:nvSpPr>
        <p:spPr>
          <a:xfrm>
            <a:off x="2222333" y="3456014"/>
            <a:ext cx="201180" cy="216193"/>
          </a:xfrm>
          <a:prstGeom prst="rightArrow">
            <a:avLst/>
          </a:prstGeom>
          <a:solidFill>
            <a:srgbClr val="FF717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cxnSp>
        <p:nvCxnSpPr>
          <p:cNvPr id="39" name="直線接點 38"/>
          <p:cNvCxnSpPr/>
          <p:nvPr/>
        </p:nvCxnSpPr>
        <p:spPr>
          <a:xfrm>
            <a:off x="3660002" y="3535430"/>
            <a:ext cx="276235" cy="0"/>
          </a:xfrm>
          <a:prstGeom prst="line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 flipH="1">
            <a:off x="3934898" y="3077504"/>
            <a:ext cx="1339" cy="1901365"/>
          </a:xfrm>
          <a:prstGeom prst="line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1" name="直線接點 40"/>
          <p:cNvCxnSpPr/>
          <p:nvPr/>
        </p:nvCxnSpPr>
        <p:spPr>
          <a:xfrm>
            <a:off x="3969574" y="3114796"/>
            <a:ext cx="293936" cy="1935"/>
          </a:xfrm>
          <a:prstGeom prst="line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>
            <a:off x="3969574" y="3741497"/>
            <a:ext cx="293936" cy="1935"/>
          </a:xfrm>
          <a:prstGeom prst="line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3975006" y="4354187"/>
            <a:ext cx="293936" cy="1935"/>
          </a:xfrm>
          <a:prstGeom prst="line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>
            <a:off x="3969004" y="4942603"/>
            <a:ext cx="293936" cy="1935"/>
          </a:xfrm>
          <a:prstGeom prst="line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419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668344" y="6309320"/>
            <a:ext cx="1279663" cy="365125"/>
          </a:xfrm>
        </p:spPr>
        <p:txBody>
          <a:bodyPr/>
          <a:lstStyle/>
          <a:p>
            <a:fld id="{074AD693-3EA3-4D80-B131-D872D736ECEE}" type="slidenum">
              <a:rPr lang="en-US" altLang="zh-TW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pPr/>
              <a:t>7</a:t>
            </a:fld>
            <a:endParaRPr lang="en-US" altLang="zh-TW" dirty="0">
              <a:solidFill>
                <a:prstClr val="black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672091" y="155969"/>
            <a:ext cx="8004365" cy="1328815"/>
            <a:chOff x="672091" y="155969"/>
            <a:chExt cx="8004365" cy="1328815"/>
          </a:xfrm>
        </p:grpSpPr>
        <p:sp>
          <p:nvSpPr>
            <p:cNvPr id="9" name="標題 1"/>
            <p:cNvSpPr txBox="1">
              <a:spLocks/>
            </p:cNvSpPr>
            <p:nvPr/>
          </p:nvSpPr>
          <p:spPr>
            <a:xfrm>
              <a:off x="672091" y="155969"/>
              <a:ext cx="7857256" cy="96877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lang="zh-TW" altLang="en-US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修法重點（</a:t>
              </a:r>
              <a:r>
                <a:rPr lang="en-US" altLang="zh-TW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§28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之</a:t>
              </a:r>
              <a:r>
                <a:rPr lang="en-US" altLang="zh-TW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3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）</a:t>
              </a:r>
              <a:endParaRPr lang="zh-TW" altLang="en-US" sz="3500" b="1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72091" y="838453"/>
              <a:ext cx="800436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zh-TW" altLang="en-US" sz="3000" b="1" dirty="0">
                  <a:solidFill>
                    <a:prstClr val="black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中央督導地方落實執行停止供電、供水及拆除</a:t>
              </a:r>
            </a:p>
          </p:txBody>
        </p:sp>
      </p:grpSp>
      <p:sp>
        <p:nvSpPr>
          <p:cNvPr id="19" name="圓角矩形 18"/>
          <p:cNvSpPr/>
          <p:nvPr/>
        </p:nvSpPr>
        <p:spPr>
          <a:xfrm>
            <a:off x="467544" y="1844938"/>
            <a:ext cx="1296144" cy="425118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中央</a:t>
            </a:r>
            <a:endParaRPr lang="en-US" altLang="zh-TW" sz="2400" b="1" dirty="0" smtClean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algn="ctr"/>
            <a:r>
              <a:rPr lang="zh-TW" altLang="en-US" sz="24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機關</a:t>
            </a:r>
            <a:endParaRPr lang="zh-TW" altLang="en-US" sz="2400" b="1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0" name="圓角矩形 19"/>
          <p:cNvSpPr/>
          <p:nvPr/>
        </p:nvSpPr>
        <p:spPr>
          <a:xfrm>
            <a:off x="2768346" y="3290486"/>
            <a:ext cx="5904656" cy="165068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 hangingPunct="0">
              <a:lnSpc>
                <a:spcPts val="2400"/>
              </a:lnSpc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地方主管機關對於</a:t>
            </a:r>
            <a:r>
              <a:rPr lang="zh-TW" altLang="en-US" b="1" dirty="0" smtClean="0">
                <a:solidFill>
                  <a:srgbClr val="1111A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新增及非屬低污染之既有未登記工廠</a:t>
            </a:r>
            <a:r>
              <a:rPr lang="zh-TW" altLang="en-US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怠於依法執行</a:t>
            </a:r>
            <a:r>
              <a:rPr lang="zh-TW" altLang="en-US" b="1" dirty="0" smtClean="0">
                <a:solidFill>
                  <a:srgbClr val="1111A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停止供電、供水或拆除者</a:t>
            </a:r>
            <a:r>
              <a:rPr lang="zh-TW" altLang="en-US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，中央機關得命其於一定期限內為之</a:t>
            </a:r>
            <a:endParaRPr lang="en-US" altLang="zh-TW" b="1" dirty="0" smtClean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285750" indent="-285750" algn="just" hangingPunct="0">
              <a:lnSpc>
                <a:spcPts val="2400"/>
              </a:lnSpc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逾期不作為者，</a:t>
            </a:r>
            <a:r>
              <a:rPr lang="zh-TW" altLang="en-US" b="1" dirty="0" smtClean="0">
                <a:solidFill>
                  <a:srgbClr val="1111A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中央機關</a:t>
            </a:r>
            <a:r>
              <a:rPr lang="zh-TW" altLang="en-US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得逕予</a:t>
            </a:r>
            <a:r>
              <a:rPr lang="zh-TW" altLang="en-US" b="1" dirty="0" smtClean="0">
                <a:solidFill>
                  <a:srgbClr val="1111A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依法停止供電、供水</a:t>
            </a:r>
            <a:endParaRPr lang="zh-TW" altLang="en-US" b="1" dirty="0">
              <a:solidFill>
                <a:srgbClr val="1111AF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1" name="圓角矩形 20"/>
          <p:cNvSpPr/>
          <p:nvPr/>
        </p:nvSpPr>
        <p:spPr>
          <a:xfrm>
            <a:off x="2768346" y="1844824"/>
            <a:ext cx="5904656" cy="115212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地方主管機關應將</a:t>
            </a:r>
            <a:r>
              <a:rPr lang="zh-TW" altLang="en-US" b="1" dirty="0" smtClean="0">
                <a:solidFill>
                  <a:srgbClr val="1111A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新增及既有</a:t>
            </a:r>
            <a:r>
              <a:rPr lang="zh-TW" altLang="en-US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未登記工廠名單、執行停止供電、供水及拆除之情形，</a:t>
            </a:r>
            <a:r>
              <a:rPr lang="zh-TW" altLang="en-US" b="1" dirty="0" smtClean="0">
                <a:solidFill>
                  <a:srgbClr val="1111A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定期通知中央機關</a:t>
            </a:r>
            <a:endParaRPr lang="zh-TW" altLang="en-US" b="1" dirty="0">
              <a:solidFill>
                <a:srgbClr val="1111AF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2" name="圓角矩形 21"/>
          <p:cNvSpPr/>
          <p:nvPr/>
        </p:nvSpPr>
        <p:spPr>
          <a:xfrm>
            <a:off x="2768346" y="5159906"/>
            <a:ext cx="5904656" cy="9361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ts val="3000"/>
              </a:lnSpc>
              <a:buFont typeface="Wingdings" pitchFamily="2" charset="2"/>
              <a:buChar char="l"/>
            </a:pPr>
            <a:r>
              <a:rPr lang="zh-TW" altLang="en-US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中央機關得酌予</a:t>
            </a:r>
            <a:r>
              <a:rPr lang="zh-TW" altLang="en-US" b="1" dirty="0" smtClean="0">
                <a:solidFill>
                  <a:srgbClr val="1111A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減列、減撥或緩撥</a:t>
            </a:r>
            <a:r>
              <a:rPr lang="zh-TW" altLang="en-US" b="1" dirty="0" smtClean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相關補助款</a:t>
            </a:r>
            <a:r>
              <a:rPr lang="zh-TW" altLang="en-US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或施以採取其他相關措施</a:t>
            </a:r>
            <a:endParaRPr lang="zh-TW" altLang="en-US" b="1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cxnSp>
        <p:nvCxnSpPr>
          <p:cNvPr id="23" name="直線接點 22"/>
          <p:cNvCxnSpPr/>
          <p:nvPr/>
        </p:nvCxnSpPr>
        <p:spPr>
          <a:xfrm>
            <a:off x="2128838" y="2276872"/>
            <a:ext cx="0" cy="3419078"/>
          </a:xfrm>
          <a:prstGeom prst="line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直線接點 23"/>
          <p:cNvCxnSpPr>
            <a:stCxn id="19" idx="3"/>
          </p:cNvCxnSpPr>
          <p:nvPr/>
        </p:nvCxnSpPr>
        <p:spPr>
          <a:xfrm flipV="1">
            <a:off x="1763688" y="3968596"/>
            <a:ext cx="1004658" cy="1935"/>
          </a:xfrm>
          <a:prstGeom prst="line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V="1">
            <a:off x="2125068" y="2315544"/>
            <a:ext cx="647107" cy="1934"/>
          </a:xfrm>
          <a:prstGeom prst="line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flipV="1">
            <a:off x="2125067" y="5661248"/>
            <a:ext cx="647107" cy="1934"/>
          </a:xfrm>
          <a:prstGeom prst="line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70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456067" y="155969"/>
            <a:ext cx="8073280" cy="1328815"/>
            <a:chOff x="456067" y="155969"/>
            <a:chExt cx="8073280" cy="1328815"/>
          </a:xfrm>
        </p:grpSpPr>
        <p:sp>
          <p:nvSpPr>
            <p:cNvPr id="9" name="標題 1"/>
            <p:cNvSpPr txBox="1">
              <a:spLocks/>
            </p:cNvSpPr>
            <p:nvPr/>
          </p:nvSpPr>
          <p:spPr>
            <a:xfrm>
              <a:off x="672091" y="155969"/>
              <a:ext cx="7857256" cy="96877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lang="zh-TW" altLang="en-US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修法重點（</a:t>
              </a:r>
              <a:r>
                <a:rPr lang="en-US" altLang="zh-TW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§28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之</a:t>
              </a:r>
              <a:r>
                <a:rPr lang="en-US" altLang="zh-TW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4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）</a:t>
              </a:r>
              <a:endParaRPr lang="zh-TW" altLang="en-US" sz="3500" b="1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456067" y="838453"/>
              <a:ext cx="800436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zh-TW" altLang="en-US" sz="3000" b="1" dirty="0">
                  <a:solidFill>
                    <a:prstClr val="black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主管機關之</a:t>
              </a:r>
              <a:r>
                <a:rPr lang="zh-TW" altLang="en-US" sz="3000" b="1" dirty="0" smtClean="0">
                  <a:solidFill>
                    <a:prstClr val="black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補助或輔導</a:t>
              </a:r>
              <a:r>
                <a:rPr lang="zh-TW" altLang="en-US" sz="3000" b="1" dirty="0">
                  <a:solidFill>
                    <a:prstClr val="black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事項</a:t>
              </a:r>
            </a:p>
          </p:txBody>
        </p:sp>
      </p:grpSp>
      <p:sp>
        <p:nvSpPr>
          <p:cNvPr id="21" name="圓角矩形 20"/>
          <p:cNvSpPr/>
          <p:nvPr/>
        </p:nvSpPr>
        <p:spPr>
          <a:xfrm>
            <a:off x="611560" y="1848947"/>
            <a:ext cx="576064" cy="4028326"/>
          </a:xfrm>
          <a:prstGeom prst="roundRect">
            <a:avLst/>
          </a:prstGeom>
          <a:solidFill>
            <a:srgbClr val="99FFCC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2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主管機關</a:t>
            </a:r>
            <a:endParaRPr lang="en-US" altLang="zh-TW" sz="2200" b="1" dirty="0" smtClean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algn="ctr"/>
            <a:r>
              <a:rPr lang="zh-TW" altLang="en-US" sz="2200" b="1" dirty="0">
                <a:latin typeface="細明體" panose="02020509000000000000" pitchFamily="49" charset="-120"/>
                <a:ea typeface="細明體" panose="02020509000000000000" pitchFamily="49" charset="-120"/>
              </a:rPr>
              <a:t>補助或輔導</a:t>
            </a:r>
          </a:p>
        </p:txBody>
      </p:sp>
      <p:sp>
        <p:nvSpPr>
          <p:cNvPr id="22" name="圓角矩形 21"/>
          <p:cNvSpPr/>
          <p:nvPr/>
        </p:nvSpPr>
        <p:spPr>
          <a:xfrm>
            <a:off x="3707904" y="3140968"/>
            <a:ext cx="5040560" cy="1251498"/>
          </a:xfrm>
          <a:prstGeom prst="roundRect">
            <a:avLst/>
          </a:prstGeom>
          <a:solidFill>
            <a:srgbClr val="99FFCC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ts val="2800"/>
              </a:lnSpc>
              <a:buSzPct val="80000"/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廢</a:t>
            </a:r>
            <a:r>
              <a:rPr lang="en-US" altLang="zh-TW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污</a:t>
            </a:r>
            <a:r>
              <a:rPr lang="en-US" altLang="zh-TW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水</a:t>
            </a:r>
            <a:r>
              <a:rPr lang="zh-TW" altLang="en-US" b="1" dirty="0" smtClean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相關處理與排放機制之協助及規劃</a:t>
            </a:r>
            <a:r>
              <a:rPr lang="en-US" altLang="zh-TW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;</a:t>
            </a:r>
            <a:r>
              <a:rPr lang="zh-TW" altLang="en-US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必要時，</a:t>
            </a:r>
            <a:r>
              <a:rPr lang="zh-TW" altLang="en-US" b="1" dirty="0" smtClean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得組成</a:t>
            </a:r>
            <a:r>
              <a:rPr lang="zh-TW" altLang="en-US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跨局處專案小組</a:t>
            </a:r>
            <a:r>
              <a:rPr lang="zh-TW" altLang="en-US" b="1" dirty="0" smtClean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協調處理</a:t>
            </a:r>
            <a:r>
              <a:rPr lang="zh-TW" altLang="en-US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之</a:t>
            </a:r>
            <a:endParaRPr lang="zh-TW" altLang="en-US" b="1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3" name="圓角矩形 22"/>
          <p:cNvSpPr/>
          <p:nvPr/>
        </p:nvSpPr>
        <p:spPr>
          <a:xfrm>
            <a:off x="3707904" y="1848946"/>
            <a:ext cx="4968552" cy="1003990"/>
          </a:xfrm>
          <a:prstGeom prst="roundRect">
            <a:avLst/>
          </a:prstGeom>
          <a:solidFill>
            <a:srgbClr val="99FFCC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ts val="2800"/>
              </a:lnSpc>
              <a:buSzPct val="80000"/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環境</a:t>
            </a:r>
            <a:r>
              <a:rPr lang="zh-TW" altLang="en-US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保護、</a:t>
            </a:r>
            <a:r>
              <a:rPr lang="zh-TW" altLang="en-US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水利</a:t>
            </a:r>
            <a:r>
              <a:rPr lang="zh-TW" altLang="en-US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、</a:t>
            </a:r>
            <a:r>
              <a:rPr lang="zh-TW" altLang="en-US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水</a:t>
            </a:r>
            <a:r>
              <a:rPr lang="zh-TW" altLang="en-US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土</a:t>
            </a:r>
            <a:r>
              <a:rPr lang="zh-TW" altLang="en-US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保</a:t>
            </a:r>
            <a:r>
              <a:rPr lang="zh-TW" altLang="en-US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持相關設施之規劃</a:t>
            </a:r>
          </a:p>
        </p:txBody>
      </p:sp>
      <p:sp>
        <p:nvSpPr>
          <p:cNvPr id="24" name="圓角矩形 23"/>
          <p:cNvSpPr/>
          <p:nvPr/>
        </p:nvSpPr>
        <p:spPr>
          <a:xfrm>
            <a:off x="3707904" y="4699580"/>
            <a:ext cx="5040560" cy="1177692"/>
          </a:xfrm>
          <a:prstGeom prst="roundRect">
            <a:avLst/>
          </a:prstGeom>
          <a:solidFill>
            <a:srgbClr val="99FFCC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ts val="2800"/>
              </a:lnSpc>
              <a:buSzPct val="80000"/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群聚地區</a:t>
            </a:r>
            <a:r>
              <a:rPr lang="zh-TW" altLang="en-US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優先採新訂都市計畫或開發產業園區規劃處理</a:t>
            </a:r>
            <a:r>
              <a:rPr lang="zh-TW" altLang="en-US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，以銜接國土計畫劃為</a:t>
            </a:r>
            <a:r>
              <a:rPr lang="zh-TW" altLang="en-US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城鄉發展地區</a:t>
            </a:r>
            <a:endParaRPr lang="zh-TW" altLang="en-US" b="1" dirty="0">
              <a:solidFill>
                <a:srgbClr val="FF000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5" name="圓角矩形 24"/>
          <p:cNvSpPr/>
          <p:nvPr/>
        </p:nvSpPr>
        <p:spPr>
          <a:xfrm>
            <a:off x="1475656" y="1848946"/>
            <a:ext cx="1479550" cy="4028326"/>
          </a:xfrm>
          <a:prstGeom prst="roundRect">
            <a:avLst/>
          </a:prstGeom>
          <a:solidFill>
            <a:srgbClr val="99FFCC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SzPct val="80000"/>
              <a:buFont typeface="Wingdings" pitchFamily="2" charset="2"/>
              <a:buChar char="Ø"/>
            </a:pPr>
            <a:r>
              <a:rPr lang="zh-TW" altLang="en-US" sz="2000" b="1" dirty="0">
                <a:latin typeface="細明體" panose="02020509000000000000" pitchFamily="49" charset="-120"/>
                <a:ea typeface="細明體" panose="02020509000000000000" pitchFamily="49" charset="-120"/>
              </a:rPr>
              <a:t>低污染既有未</a:t>
            </a:r>
            <a:r>
              <a:rPr lang="zh-TW" altLang="en-US" sz="20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登工廠</a:t>
            </a:r>
            <a:endParaRPr lang="en-US" altLang="zh-TW" sz="2000" b="1" dirty="0" smtClean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TW" b="1" dirty="0" smtClean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342900" indent="-342900">
              <a:buSzPct val="80000"/>
              <a:buFont typeface="Wingdings" pitchFamily="2" charset="2"/>
              <a:buChar char="Ø"/>
            </a:pPr>
            <a:r>
              <a:rPr lang="zh-TW" altLang="en-US" sz="2000" b="1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特定工廠</a:t>
            </a:r>
            <a:endParaRPr lang="zh-TW" altLang="en-US" sz="2000" b="1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cxnSp>
        <p:nvCxnSpPr>
          <p:cNvPr id="26" name="直線接點 25"/>
          <p:cNvCxnSpPr/>
          <p:nvPr/>
        </p:nvCxnSpPr>
        <p:spPr>
          <a:xfrm>
            <a:off x="3204592" y="2317750"/>
            <a:ext cx="3175" cy="3000375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endCxn id="22" idx="1"/>
          </p:cNvCxnSpPr>
          <p:nvPr/>
        </p:nvCxnSpPr>
        <p:spPr>
          <a:xfrm>
            <a:off x="2955206" y="3766717"/>
            <a:ext cx="752698" cy="0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3204592" y="2350941"/>
            <a:ext cx="503312" cy="0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>
            <a:off x="3207617" y="5288426"/>
            <a:ext cx="503312" cy="0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" name="向右箭號 29"/>
          <p:cNvSpPr/>
          <p:nvPr/>
        </p:nvSpPr>
        <p:spPr>
          <a:xfrm>
            <a:off x="1187624" y="3645024"/>
            <a:ext cx="288032" cy="2880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1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668344" y="6309320"/>
            <a:ext cx="1279663" cy="365125"/>
          </a:xfrm>
        </p:spPr>
        <p:txBody>
          <a:bodyPr/>
          <a:lstStyle/>
          <a:p>
            <a:fld id="{074AD693-3EA3-4D80-B131-D872D736ECEE}" type="slidenum">
              <a:rPr lang="en-US" altLang="zh-TW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pPr/>
              <a:t>8</a:t>
            </a:fld>
            <a:endParaRPr lang="en-US" altLang="zh-TW" dirty="0">
              <a:solidFill>
                <a:prstClr val="black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7472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D693-3EA3-4D80-B131-D872D736ECEE}" type="slidenum">
              <a:rPr lang="en-US" altLang="zh-TW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pPr/>
              <a:t>9</a:t>
            </a:fld>
            <a:endParaRPr lang="en-US" altLang="zh-TW">
              <a:solidFill>
                <a:prstClr val="black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310828" y="155969"/>
            <a:ext cx="8553201" cy="1328815"/>
            <a:chOff x="528075" y="155969"/>
            <a:chExt cx="8004365" cy="1328815"/>
          </a:xfrm>
        </p:grpSpPr>
        <p:sp>
          <p:nvSpPr>
            <p:cNvPr id="8" name="標題 1"/>
            <p:cNvSpPr txBox="1">
              <a:spLocks/>
            </p:cNvSpPr>
            <p:nvPr/>
          </p:nvSpPr>
          <p:spPr>
            <a:xfrm>
              <a:off x="672091" y="155969"/>
              <a:ext cx="7857256" cy="96877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lang="zh-TW" altLang="en-US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修法重點（</a:t>
              </a:r>
              <a:r>
                <a:rPr lang="en-US" altLang="zh-TW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§28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之</a:t>
              </a:r>
              <a:r>
                <a:rPr lang="en-US" altLang="zh-TW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5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、</a:t>
              </a:r>
              <a:r>
                <a:rPr lang="en-US" altLang="zh-TW" sz="3600" b="1" dirty="0">
                  <a:latin typeface="細明體" panose="02020509000000000000" pitchFamily="49" charset="-120"/>
                  <a:ea typeface="細明體" panose="02020509000000000000" pitchFamily="49" charset="-120"/>
                </a:rPr>
                <a:t>28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之</a:t>
              </a:r>
              <a:r>
                <a:rPr lang="en-US" altLang="zh-TW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6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及</a:t>
              </a:r>
              <a:r>
                <a:rPr lang="en-US" altLang="zh-TW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28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之</a:t>
              </a:r>
              <a:r>
                <a:rPr lang="en-US" altLang="zh-TW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7</a:t>
              </a:r>
              <a:r>
                <a:rPr lang="zh-TW" altLang="en-US" sz="3600" b="1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）</a:t>
              </a:r>
              <a:endParaRPr lang="zh-TW" altLang="en-US" sz="3500" b="1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28075" y="838453"/>
              <a:ext cx="800436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zh-TW" altLang="en-US" sz="3000" b="1" dirty="0">
                  <a:solidFill>
                    <a:prstClr val="black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低污染既有未登</a:t>
              </a:r>
              <a:r>
                <a:rPr lang="zh-TW" altLang="en-US" sz="3000" b="1" dirty="0" smtClean="0">
                  <a:solidFill>
                    <a:prstClr val="black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工廠納</a:t>
              </a:r>
              <a:r>
                <a:rPr lang="zh-TW" altLang="en-US" sz="3000" b="1" dirty="0">
                  <a:solidFill>
                    <a:prstClr val="black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管程序及臨登工廠</a:t>
              </a:r>
              <a:r>
                <a:rPr lang="zh-TW" altLang="en-US" sz="3000" b="1" dirty="0" smtClean="0">
                  <a:solidFill>
                    <a:prstClr val="black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換證</a:t>
              </a:r>
              <a:endParaRPr lang="zh-TW" altLang="en-US" sz="3000" b="1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cxnSp>
        <p:nvCxnSpPr>
          <p:cNvPr id="55" name="直線接點 41"/>
          <p:cNvCxnSpPr>
            <a:cxnSpLocks noChangeShapeType="1"/>
          </p:cNvCxnSpPr>
          <p:nvPr/>
        </p:nvCxnSpPr>
        <p:spPr bwMode="auto">
          <a:xfrm>
            <a:off x="310828" y="2874729"/>
            <a:ext cx="8459788" cy="23813"/>
          </a:xfrm>
          <a:prstGeom prst="line">
            <a:avLst/>
          </a:prstGeom>
          <a:noFill/>
          <a:ln w="161925" algn="ctr">
            <a:solidFill>
              <a:srgbClr val="285DC7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直線接點 21"/>
          <p:cNvCxnSpPr>
            <a:cxnSpLocks noChangeShapeType="1"/>
          </p:cNvCxnSpPr>
          <p:nvPr/>
        </p:nvCxnSpPr>
        <p:spPr bwMode="auto">
          <a:xfrm rot="5400000">
            <a:off x="202878" y="2855679"/>
            <a:ext cx="215900" cy="0"/>
          </a:xfrm>
          <a:prstGeom prst="line">
            <a:avLst/>
          </a:prstGeom>
          <a:noFill/>
          <a:ln w="63500" cap="rnd" algn="ctr">
            <a:solidFill>
              <a:srgbClr val="FFFFFF">
                <a:alpha val="9294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直線接點 22"/>
          <p:cNvCxnSpPr>
            <a:cxnSpLocks noChangeShapeType="1"/>
          </p:cNvCxnSpPr>
          <p:nvPr/>
        </p:nvCxnSpPr>
        <p:spPr bwMode="auto">
          <a:xfrm rot="5400000">
            <a:off x="2076128" y="2730267"/>
            <a:ext cx="571500" cy="0"/>
          </a:xfrm>
          <a:prstGeom prst="line">
            <a:avLst/>
          </a:prstGeom>
          <a:noFill/>
          <a:ln w="63500" cap="rnd" algn="ctr">
            <a:solidFill>
              <a:srgbClr val="FFFFFF">
                <a:alpha val="9294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直線接點 23"/>
          <p:cNvCxnSpPr>
            <a:cxnSpLocks noChangeShapeType="1"/>
          </p:cNvCxnSpPr>
          <p:nvPr/>
        </p:nvCxnSpPr>
        <p:spPr bwMode="auto">
          <a:xfrm rot="5400000">
            <a:off x="3235850" y="2781755"/>
            <a:ext cx="428625" cy="0"/>
          </a:xfrm>
          <a:prstGeom prst="line">
            <a:avLst/>
          </a:prstGeom>
          <a:noFill/>
          <a:ln w="63500" cap="rnd" algn="ctr">
            <a:solidFill>
              <a:srgbClr val="FFFFFF">
                <a:alpha val="9294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直線接點 25"/>
          <p:cNvCxnSpPr>
            <a:cxnSpLocks noChangeShapeType="1"/>
          </p:cNvCxnSpPr>
          <p:nvPr/>
        </p:nvCxnSpPr>
        <p:spPr bwMode="auto">
          <a:xfrm flipH="1">
            <a:off x="8696003" y="2755667"/>
            <a:ext cx="1588" cy="260350"/>
          </a:xfrm>
          <a:prstGeom prst="line">
            <a:avLst/>
          </a:prstGeom>
          <a:noFill/>
          <a:ln w="63500" cap="rnd" algn="ctr">
            <a:solidFill>
              <a:srgbClr val="FFFFFF">
                <a:alpha val="9294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" name="流程圖: 接點 59">
            <a:extLst/>
          </p:cNvPr>
          <p:cNvSpPr/>
          <p:nvPr/>
        </p:nvSpPr>
        <p:spPr bwMode="gray">
          <a:xfrm>
            <a:off x="8721154" y="2811229"/>
            <a:ext cx="142876" cy="142876"/>
          </a:xfrm>
          <a:prstGeom prst="flowChartConnector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prstMaterial="legacyMatte">
            <a:extrusionClr>
              <a:srgbClr val="FFFFFF"/>
            </a:extrusionClr>
          </a:sp3d>
        </p:spPr>
        <p:txBody>
          <a:bodyPr rot="10800000" vert="eaVert" wrap="none" anchor="ctr">
            <a:flatTx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kern="0">
              <a:solidFill>
                <a:sysClr val="windowText" lastClr="00000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61" name="AutoShape 60">
            <a:extLst/>
          </p:cNvPr>
          <p:cNvSpPr>
            <a:spLocks noChangeArrowheads="1"/>
          </p:cNvSpPr>
          <p:nvPr/>
        </p:nvSpPr>
        <p:spPr bwMode="auto">
          <a:xfrm>
            <a:off x="360041" y="2093679"/>
            <a:ext cx="1152525" cy="422275"/>
          </a:xfrm>
          <a:prstGeom prst="wedgeRoundRectCallout">
            <a:avLst>
              <a:gd name="adj1" fmla="val -43994"/>
              <a:gd name="adj2" fmla="val 91410"/>
              <a:gd name="adj3" fmla="val 16667"/>
            </a:avLst>
          </a:prstGeom>
          <a:solidFill>
            <a:srgbClr val="FFFFFF">
              <a:lumMod val="85000"/>
            </a:srgbClr>
          </a:solidFill>
          <a:ln w="19050" cap="flat" cmpd="sng" algn="ctr">
            <a:solidFill>
              <a:srgbClr val="000000"/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kern="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修法通過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00" kern="0" dirty="0">
              <a:solidFill>
                <a:srgbClr val="333389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62" name="AutoShape 61">
            <a:extLst/>
          </p:cNvPr>
          <p:cNvSpPr>
            <a:spLocks noChangeArrowheads="1"/>
          </p:cNvSpPr>
          <p:nvPr/>
        </p:nvSpPr>
        <p:spPr bwMode="auto">
          <a:xfrm>
            <a:off x="382266" y="1668229"/>
            <a:ext cx="1584325" cy="12954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noFill/>
          <a:ln>
            <a:noFill/>
          </a:ln>
          <a:extLst/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kern="0">
              <a:solidFill>
                <a:sysClr val="windowText" lastClr="00000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63" name="AutoShape 62">
            <a:extLst/>
          </p:cNvPr>
          <p:cNvSpPr>
            <a:spLocks noChangeArrowheads="1"/>
          </p:cNvSpPr>
          <p:nvPr/>
        </p:nvSpPr>
        <p:spPr bwMode="auto">
          <a:xfrm>
            <a:off x="2687316" y="1307867"/>
            <a:ext cx="2592387" cy="1871662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noFill/>
          <a:ln>
            <a:noFill/>
          </a:ln>
          <a:extLst/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kern="0">
              <a:solidFill>
                <a:sysClr val="windowText" lastClr="00000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cxnSp>
        <p:nvCxnSpPr>
          <p:cNvPr id="64" name="直線接點 60"/>
          <p:cNvCxnSpPr>
            <a:cxnSpLocks noChangeShapeType="1"/>
          </p:cNvCxnSpPr>
          <p:nvPr/>
        </p:nvCxnSpPr>
        <p:spPr bwMode="auto">
          <a:xfrm flipH="1">
            <a:off x="237803" y="1236429"/>
            <a:ext cx="36513" cy="5400675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AutoShape 60">
            <a:extLst/>
          </p:cNvPr>
          <p:cNvSpPr>
            <a:spLocks noChangeArrowheads="1"/>
          </p:cNvSpPr>
          <p:nvPr/>
        </p:nvSpPr>
        <p:spPr bwMode="auto">
          <a:xfrm>
            <a:off x="1584003" y="1960797"/>
            <a:ext cx="1692149" cy="636212"/>
          </a:xfrm>
          <a:prstGeom prst="wedgeRoundRectCallout">
            <a:avLst>
              <a:gd name="adj1" fmla="val -5713"/>
              <a:gd name="adj2" fmla="val 75968"/>
              <a:gd name="adj3" fmla="val 16667"/>
            </a:avLst>
          </a:prstGeom>
          <a:solidFill>
            <a:srgbClr val="FFFFFF">
              <a:lumMod val="85000"/>
            </a:srgbClr>
          </a:solidFill>
          <a:ln w="19050" cap="flat" cmpd="sng" algn="ctr">
            <a:solidFill>
              <a:srgbClr val="000000"/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zh-TW" altLang="en-US" sz="1600" b="1" kern="0" dirty="0" smtClean="0">
                <a:solidFill>
                  <a:srgbClr val="0000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修法後</a:t>
            </a:r>
            <a:r>
              <a:rPr lang="en-US" altLang="zh-TW" sz="1600" b="1" kern="0" dirty="0" smtClean="0">
                <a:solidFill>
                  <a:srgbClr val="0000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2</a:t>
            </a:r>
            <a:r>
              <a:rPr lang="zh-TW" altLang="en-US" sz="1600" b="1" kern="0" dirty="0" smtClean="0">
                <a:solidFill>
                  <a:srgbClr val="0000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年</a:t>
            </a:r>
            <a:r>
              <a:rPr lang="zh-TW" altLang="en-US" sz="1600" b="1" kern="0" dirty="0" smtClean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，</a:t>
            </a:r>
            <a:r>
              <a:rPr kumimoji="0" lang="zh-TW" altLang="en-US" sz="1600" b="1" kern="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未納管</a:t>
            </a:r>
            <a:r>
              <a:rPr lang="zh-TW" altLang="en-US" sz="1600" b="1" kern="0" dirty="0" smtClean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即</a:t>
            </a:r>
            <a:r>
              <a:rPr lang="zh-TW" altLang="en-US" sz="1600" b="1" kern="0" dirty="0">
                <a:solidFill>
                  <a:prstClr val="black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嚴格取締</a:t>
            </a:r>
          </a:p>
        </p:txBody>
      </p:sp>
      <p:sp>
        <p:nvSpPr>
          <p:cNvPr id="66" name="AutoShape 60">
            <a:extLst/>
          </p:cNvPr>
          <p:cNvSpPr>
            <a:spLocks noChangeArrowheads="1"/>
          </p:cNvSpPr>
          <p:nvPr/>
        </p:nvSpPr>
        <p:spPr bwMode="auto">
          <a:xfrm>
            <a:off x="3317280" y="1960797"/>
            <a:ext cx="1239837" cy="653022"/>
          </a:xfrm>
          <a:prstGeom prst="wedgeRoundRectCallout">
            <a:avLst>
              <a:gd name="adj1" fmla="val -39204"/>
              <a:gd name="adj2" fmla="val 78815"/>
              <a:gd name="adj3" fmla="val 16667"/>
            </a:avLst>
          </a:prstGeom>
          <a:solidFill>
            <a:srgbClr val="FFFFFF">
              <a:lumMod val="85000"/>
            </a:srgbClr>
          </a:solidFill>
          <a:ln w="19050" cap="flat" cmpd="sng" algn="ctr">
            <a:solidFill>
              <a:srgbClr val="000000"/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zh-TW" altLang="en-US" sz="1600" b="1" kern="0" dirty="0" smtClean="0">
                <a:solidFill>
                  <a:srgbClr val="0000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修法後</a:t>
            </a:r>
            <a:r>
              <a:rPr lang="en-US" altLang="zh-TW" sz="1600" b="1" kern="0" dirty="0" smtClean="0">
                <a:solidFill>
                  <a:srgbClr val="0000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3</a:t>
            </a:r>
            <a:r>
              <a:rPr lang="zh-TW" altLang="en-US" sz="1600" b="1" kern="0" dirty="0" smtClean="0">
                <a:solidFill>
                  <a:srgbClr val="0000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年</a:t>
            </a:r>
            <a:endParaRPr lang="en-US" altLang="zh-TW" sz="1600" b="1" kern="0" dirty="0">
              <a:solidFill>
                <a:srgbClr val="0000FF"/>
              </a:solidFill>
              <a:latin typeface="細明體" panose="02020509000000000000" pitchFamily="49" charset="-120"/>
              <a:ea typeface="細明體" panose="02020509000000000000" pitchFamily="49" charset="-12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00" kern="0" dirty="0">
              <a:solidFill>
                <a:srgbClr val="333389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67" name="AutoShape 60">
            <a:extLst/>
          </p:cNvPr>
          <p:cNvSpPr>
            <a:spLocks noChangeArrowheads="1"/>
          </p:cNvSpPr>
          <p:nvPr/>
        </p:nvSpPr>
        <p:spPr bwMode="auto">
          <a:xfrm>
            <a:off x="5546301" y="1729577"/>
            <a:ext cx="3317730" cy="816301"/>
          </a:xfrm>
          <a:prstGeom prst="wedgeRoundRectCallout">
            <a:avLst>
              <a:gd name="adj1" fmla="val 40930"/>
              <a:gd name="adj2" fmla="val 75968"/>
              <a:gd name="adj3" fmla="val 16667"/>
            </a:avLst>
          </a:prstGeom>
          <a:solidFill>
            <a:srgbClr val="FFFFFF">
              <a:lumMod val="85000"/>
            </a:srgbClr>
          </a:solidFill>
          <a:ln w="19050" cap="flat" cmpd="sng" algn="ctr">
            <a:solidFill>
              <a:srgbClr val="000000"/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kern="0" dirty="0">
                <a:solidFill>
                  <a:srgbClr val="0000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修</a:t>
            </a:r>
            <a:r>
              <a:rPr kumimoji="0" lang="zh-TW" altLang="en-US" sz="1600" b="1" kern="0" dirty="0" smtClean="0">
                <a:solidFill>
                  <a:srgbClr val="0000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法通過滿</a:t>
            </a:r>
            <a:r>
              <a:rPr kumimoji="0" lang="en-US" altLang="zh-TW" sz="1600" b="1" kern="0" dirty="0" smtClean="0">
                <a:solidFill>
                  <a:srgbClr val="0000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10</a:t>
            </a:r>
            <a:r>
              <a:rPr kumimoji="0" lang="zh-TW" altLang="en-US" sz="1600" b="1" kern="0" dirty="0">
                <a:solidFill>
                  <a:srgbClr val="0000F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年</a:t>
            </a:r>
            <a:endParaRPr kumimoji="0" lang="en-US" altLang="zh-TW" sz="1600" b="1" kern="0" dirty="0">
              <a:solidFill>
                <a:srgbClr val="0000FF"/>
              </a:solidFill>
              <a:latin typeface="細明體" panose="02020509000000000000" pitchFamily="49" charset="-120"/>
              <a:ea typeface="細明體" panose="02020509000000000000" pitchFamily="49" charset="-120"/>
              <a:cs typeface="Times New Roman" pitchFamily="18" charset="0"/>
            </a:endParaRPr>
          </a:p>
          <a:p>
            <a:pPr>
              <a:defRPr/>
            </a:pPr>
            <a:r>
              <a:rPr kumimoji="0" lang="zh-TW" altLang="en-US" sz="1600" b="1" kern="0" dirty="0"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未</a:t>
            </a:r>
            <a:r>
              <a:rPr kumimoji="0" lang="zh-TW" altLang="en-US" sz="1600" b="1" kern="0" dirty="0" smtClean="0"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登工廠</a:t>
            </a:r>
            <a:r>
              <a:rPr kumimoji="0" lang="zh-TW" altLang="en-US" sz="1600" b="1" kern="0" dirty="0"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修法後</a:t>
            </a:r>
            <a:r>
              <a:rPr kumimoji="0" lang="en-US" altLang="zh-TW" sz="1600" b="1" kern="0" dirty="0"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10</a:t>
            </a:r>
            <a:r>
              <a:rPr kumimoji="0" lang="zh-TW" altLang="en-US" sz="1600" b="1" kern="0" dirty="0" smtClean="0"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年內</a:t>
            </a:r>
            <a:r>
              <a:rPr lang="zh-TW" altLang="en-US" sz="1600" b="1" kern="0" dirty="0"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，</a:t>
            </a:r>
            <a:r>
              <a:rPr kumimoji="0" lang="zh-TW" altLang="en-US" sz="1600" b="1" kern="0" dirty="0" smtClean="0"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未</a:t>
            </a:r>
            <a:r>
              <a:rPr kumimoji="0" lang="zh-TW" altLang="en-US" sz="1600" b="1" kern="0" dirty="0"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取得特定工廠</a:t>
            </a:r>
            <a:r>
              <a:rPr kumimoji="0" lang="zh-TW" altLang="en-US" sz="1600" b="1" kern="0" dirty="0" smtClean="0"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登記</a:t>
            </a:r>
            <a:r>
              <a:rPr lang="zh-TW" altLang="en-US" sz="1600" b="1" kern="0" dirty="0"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，依法</a:t>
            </a:r>
            <a:r>
              <a:rPr lang="zh-TW" altLang="en-US" sz="1600" b="1" kern="0" dirty="0" smtClean="0"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rPr>
              <a:t>處理</a:t>
            </a:r>
            <a:endParaRPr lang="zh-TW" altLang="en-US" sz="1600" b="1" kern="0" dirty="0">
              <a:latin typeface="細明體" panose="02020509000000000000" pitchFamily="49" charset="-120"/>
              <a:ea typeface="細明體" panose="02020509000000000000" pitchFamily="49" charset="-120"/>
              <a:cs typeface="Times New Roman" pitchFamily="18" charset="0"/>
            </a:endParaRPr>
          </a:p>
        </p:txBody>
      </p:sp>
      <p:sp>
        <p:nvSpPr>
          <p:cNvPr id="68" name="AutoShape 3">
            <a:extLst/>
          </p:cNvPr>
          <p:cNvSpPr>
            <a:spLocks noChangeArrowheads="1"/>
          </p:cNvSpPr>
          <p:nvPr/>
        </p:nvSpPr>
        <p:spPr bwMode="ltGray">
          <a:xfrm>
            <a:off x="360041" y="2963629"/>
            <a:ext cx="8410575" cy="2390775"/>
          </a:xfrm>
          <a:prstGeom prst="rightArrow">
            <a:avLst>
              <a:gd name="adj1" fmla="val 76985"/>
              <a:gd name="adj2" fmla="val 14964"/>
            </a:avLst>
          </a:prstGeom>
          <a:gradFill flip="none" rotWithShape="1">
            <a:gsLst>
              <a:gs pos="0">
                <a:srgbClr val="FFCC00">
                  <a:tint val="66000"/>
                  <a:satMod val="160000"/>
                </a:srgbClr>
              </a:gs>
              <a:gs pos="50000">
                <a:srgbClr val="FFCC00">
                  <a:tint val="44500"/>
                  <a:satMod val="160000"/>
                </a:srgbClr>
              </a:gs>
              <a:gs pos="100000">
                <a:srgbClr val="FFCC00">
                  <a:tint val="23500"/>
                  <a:satMod val="160000"/>
                </a:srgbClr>
              </a:gs>
            </a:gsLst>
            <a:lin ang="10800000" scaled="1"/>
            <a:tileRect/>
          </a:gradFill>
          <a:ln w="28575">
            <a:solidFill>
              <a:srgbClr val="FFFFFF">
                <a:lumMod val="75000"/>
              </a:srgb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0850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800" b="1" kern="0" dirty="0">
              <a:solidFill>
                <a:srgbClr val="00206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69" name="Group 62"/>
          <p:cNvGrpSpPr>
            <a:grpSpLocks/>
          </p:cNvGrpSpPr>
          <p:nvPr/>
        </p:nvGrpSpPr>
        <p:grpSpPr bwMode="auto">
          <a:xfrm>
            <a:off x="382954" y="3321171"/>
            <a:ext cx="2096895" cy="1715734"/>
            <a:chOff x="2197" y="1490"/>
            <a:chExt cx="1417" cy="1800"/>
          </a:xfrm>
        </p:grpSpPr>
        <p:sp>
          <p:nvSpPr>
            <p:cNvPr id="70" name="AutoShape 63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1" name="AutoShape 64"/>
            <p:cNvSpPr>
              <a:spLocks noChangeArrowheads="1"/>
            </p:cNvSpPr>
            <p:nvPr/>
          </p:nvSpPr>
          <p:spPr bwMode="gray">
            <a:xfrm>
              <a:off x="2229" y="1504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2" name="AutoShape 65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3" name="AutoShape 66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4" name="Text Box 73">
              <a:extLst/>
            </p:cNvPr>
            <p:cNvSpPr txBox="1">
              <a:spLocks noChangeArrowheads="1"/>
            </p:cNvSpPr>
            <p:nvPr/>
          </p:nvSpPr>
          <p:spPr bwMode="gray">
            <a:xfrm>
              <a:off x="2197" y="1657"/>
              <a:ext cx="1417" cy="157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9pPr>
            </a:lstStyle>
            <a:p>
              <a:pPr eaLnBrk="1" fontAlgn="auto" hangingPunct="1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sz="1800" b="1" kern="0" dirty="0" smtClean="0">
                  <a:solidFill>
                    <a:srgbClr val="1111AF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Times New Roman" pitchFamily="18" charset="0"/>
                </a:rPr>
                <a:t>低污染既有未登工廠</a:t>
              </a:r>
              <a:r>
                <a:rPr lang="zh-TW" altLang="en-US" sz="1800" b="1" kern="0" dirty="0" smtClean="0">
                  <a:solidFill>
                    <a:sysClr val="windowText" lastClr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Times New Roman" pitchFamily="18" charset="0"/>
                </a:rPr>
                <a:t>修</a:t>
              </a:r>
              <a:r>
                <a:rPr lang="zh-TW" altLang="en-US" sz="1800" b="1" kern="0" dirty="0">
                  <a:solidFill>
                    <a:sysClr val="windowText" lastClr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Times New Roman" pitchFamily="18" charset="0"/>
                </a:rPr>
                <a:t>法後</a:t>
              </a:r>
              <a:r>
                <a:rPr lang="en-US" altLang="zh-TW" sz="1800" b="1" kern="0" dirty="0">
                  <a:solidFill>
                    <a:srgbClr val="FF0000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Times New Roman" pitchFamily="18" charset="0"/>
                </a:rPr>
                <a:t>2</a:t>
              </a:r>
              <a:r>
                <a:rPr lang="zh-TW" altLang="en-US" sz="1800" b="1" kern="0" dirty="0">
                  <a:solidFill>
                    <a:sysClr val="windowText" lastClr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Times New Roman" pitchFamily="18" charset="0"/>
                </a:rPr>
                <a:t>年內</a:t>
              </a:r>
              <a:endParaRPr lang="en-US" altLang="zh-TW" sz="1800" b="1" kern="0" dirty="0">
                <a:solidFill>
                  <a:sysClr val="windowText" lastClr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endParaRPr>
            </a:p>
            <a:p>
              <a:pPr eaLnBrk="1" fontAlgn="auto" hangingPunct="1">
                <a:lnSpc>
                  <a:spcPts val="2000"/>
                </a:lnSpc>
                <a:spcBef>
                  <a:spcPts val="500"/>
                </a:spcBef>
                <a:spcAft>
                  <a:spcPts val="0"/>
                </a:spcAft>
                <a:defRPr/>
              </a:pPr>
              <a:r>
                <a:rPr lang="en-US" altLang="zh-TW" sz="1800" b="1" kern="0" dirty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Times New Roman" pitchFamily="18" charset="0"/>
                </a:rPr>
                <a:t>1</a:t>
              </a:r>
              <a:r>
                <a:rPr lang="en-US" altLang="zh-TW" sz="1800" b="1" kern="0" dirty="0" smtClean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Times New Roman" pitchFamily="18" charset="0"/>
                </a:rPr>
                <a:t>.</a:t>
              </a:r>
              <a:r>
                <a:rPr lang="zh-TW" altLang="en-US" sz="1800" b="1" kern="0" dirty="0" smtClean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Times New Roman" pitchFamily="18" charset="0"/>
                </a:rPr>
                <a:t>自行申請</a:t>
              </a:r>
              <a:r>
                <a:rPr lang="zh-TW" altLang="en-US" sz="1800" b="1" kern="0" dirty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Times New Roman" pitchFamily="18" charset="0"/>
                </a:rPr>
                <a:t>納管</a:t>
              </a:r>
              <a:endParaRPr lang="en-US" altLang="zh-TW" sz="1800" b="1" kern="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endParaRPr>
            </a:p>
            <a:p>
              <a:pPr eaLnBrk="1" fontAlgn="auto" hangingPunct="1">
                <a:lnSpc>
                  <a:spcPts val="2000"/>
                </a:lnSpc>
                <a:spcBef>
                  <a:spcPts val="500"/>
                </a:spcBef>
                <a:spcAft>
                  <a:spcPts val="0"/>
                </a:spcAft>
                <a:defRPr/>
              </a:pPr>
              <a:r>
                <a:rPr lang="en-US" altLang="zh-TW" sz="1700" b="1" kern="0" dirty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Times New Roman" pitchFamily="18" charset="0"/>
                </a:rPr>
                <a:t>2</a:t>
              </a:r>
              <a:r>
                <a:rPr lang="en-US" altLang="zh-TW" sz="1700" b="1" kern="0" dirty="0" smtClean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Times New Roman" pitchFamily="18" charset="0"/>
                </a:rPr>
                <a:t>.</a:t>
              </a:r>
              <a:r>
                <a:rPr lang="zh-TW" altLang="en-US" sz="1700" b="1" kern="0" dirty="0" smtClean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Times New Roman" pitchFamily="18" charset="0"/>
                </a:rPr>
                <a:t>地方政府通知納管</a:t>
              </a:r>
              <a:endParaRPr lang="zh-TW" altLang="en-US" sz="1700" b="1" kern="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Times New Roman" pitchFamily="18" charset="0"/>
              </a:endParaRPr>
            </a:p>
          </p:txBody>
        </p:sp>
      </p:grpSp>
      <p:grpSp>
        <p:nvGrpSpPr>
          <p:cNvPr id="75" name="Group 62"/>
          <p:cNvGrpSpPr>
            <a:grpSpLocks/>
          </p:cNvGrpSpPr>
          <p:nvPr/>
        </p:nvGrpSpPr>
        <p:grpSpPr bwMode="auto">
          <a:xfrm>
            <a:off x="4527502" y="3334204"/>
            <a:ext cx="876025" cy="1674724"/>
            <a:chOff x="2143" y="1490"/>
            <a:chExt cx="1445" cy="1800"/>
          </a:xfrm>
        </p:grpSpPr>
        <p:sp>
          <p:nvSpPr>
            <p:cNvPr id="76" name="AutoShape 63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7" name="AutoShape 64"/>
            <p:cNvSpPr>
              <a:spLocks noChangeArrowheads="1"/>
            </p:cNvSpPr>
            <p:nvPr/>
          </p:nvSpPr>
          <p:spPr bwMode="gray">
            <a:xfrm>
              <a:off x="2229" y="1504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8" name="AutoShape 65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9" name="AutoShape 66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0" name="Text Box 73">
              <a:extLst/>
            </p:cNvPr>
            <p:cNvSpPr txBox="1">
              <a:spLocks noChangeArrowheads="1"/>
            </p:cNvSpPr>
            <p:nvPr/>
          </p:nvSpPr>
          <p:spPr bwMode="gray">
            <a:xfrm>
              <a:off x="2143" y="1784"/>
              <a:ext cx="1445" cy="99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sz="1800" b="1" kern="0" dirty="0" smtClean="0">
                  <a:latin typeface="細明體" panose="02020509000000000000" pitchFamily="49" charset="-120"/>
                  <a:ea typeface="細明體" panose="02020509000000000000" pitchFamily="49" charset="-120"/>
                </a:rPr>
                <a:t>業者</a:t>
              </a:r>
              <a:r>
                <a:rPr lang="en-US" altLang="zh-TW" sz="1800" b="1" kern="0" dirty="0" smtClean="0">
                  <a:solidFill>
                    <a:srgbClr val="FF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2</a:t>
              </a:r>
              <a:r>
                <a:rPr lang="zh-TW" altLang="en-US" sz="1800" b="1" kern="0" dirty="0" smtClean="0">
                  <a:solidFill>
                    <a:srgbClr val="FF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年</a:t>
              </a:r>
              <a:r>
                <a:rPr lang="zh-TW" altLang="en-US" sz="1800" b="1" kern="0" dirty="0" smtClean="0">
                  <a:solidFill>
                    <a:sysClr val="windowText" lastClr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內改善</a:t>
              </a:r>
              <a:r>
                <a:rPr lang="zh-TW" altLang="en-US" sz="1800" b="1" kern="0" dirty="0">
                  <a:solidFill>
                    <a:sysClr val="windowText" lastClr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完成</a:t>
              </a:r>
            </a:p>
          </p:txBody>
        </p:sp>
      </p:grpSp>
      <p:grpSp>
        <p:nvGrpSpPr>
          <p:cNvPr id="81" name="Group 62"/>
          <p:cNvGrpSpPr>
            <a:grpSpLocks/>
          </p:cNvGrpSpPr>
          <p:nvPr/>
        </p:nvGrpSpPr>
        <p:grpSpPr bwMode="auto">
          <a:xfrm>
            <a:off x="6475170" y="3321170"/>
            <a:ext cx="2057270" cy="1687757"/>
            <a:chOff x="2208" y="1490"/>
            <a:chExt cx="1363" cy="1813"/>
          </a:xfrm>
        </p:grpSpPr>
        <p:sp>
          <p:nvSpPr>
            <p:cNvPr id="82" name="AutoShape 63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3" name="AutoShape 64"/>
            <p:cNvSpPr>
              <a:spLocks noChangeArrowheads="1"/>
            </p:cNvSpPr>
            <p:nvPr/>
          </p:nvSpPr>
          <p:spPr bwMode="gray">
            <a:xfrm>
              <a:off x="2229" y="1504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4" name="AutoShape 65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5" name="AutoShape 66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6" name="Text Box 73">
              <a:extLst/>
            </p:cNvPr>
            <p:cNvSpPr txBox="1">
              <a:spLocks noChangeArrowheads="1"/>
            </p:cNvSpPr>
            <p:nvPr/>
          </p:nvSpPr>
          <p:spPr bwMode="gray">
            <a:xfrm>
              <a:off x="2222" y="1572"/>
              <a:ext cx="1348" cy="173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600" b="1" kern="0" dirty="0" smtClean="0">
                  <a:solidFill>
                    <a:srgbClr val="FF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1.</a:t>
              </a:r>
              <a:r>
                <a:rPr lang="zh-TW" altLang="en-US" sz="1600" b="1" kern="0" dirty="0" smtClean="0">
                  <a:solidFill>
                    <a:srgbClr val="FF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納管</a:t>
              </a:r>
              <a:r>
                <a:rPr lang="zh-TW" altLang="en-US" sz="1600" b="1" kern="0" dirty="0" smtClean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者每年繳交</a:t>
              </a:r>
              <a:r>
                <a:rPr lang="zh-TW" altLang="en-US" sz="1600" b="1" kern="0" dirty="0" smtClean="0">
                  <a:solidFill>
                    <a:srgbClr val="FF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納管輔導金</a:t>
              </a:r>
              <a:r>
                <a:rPr lang="zh-TW" altLang="en-US" sz="1600" b="1" kern="0" dirty="0" smtClean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至取得</a:t>
              </a:r>
              <a:r>
                <a:rPr lang="zh-TW" altLang="en-US" sz="1600" b="1" kern="0" dirty="0" smtClean="0">
                  <a:solidFill>
                    <a:srgbClr val="FF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特定工廠</a:t>
              </a:r>
              <a:r>
                <a:rPr lang="zh-TW" altLang="en-US" sz="1600" b="1" kern="0" dirty="0" smtClean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登記為止</a:t>
              </a:r>
              <a:endParaRPr lang="en-US" altLang="zh-TW" sz="1600" b="1" kern="0" dirty="0" smtClean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  <a:p>
              <a:pPr>
                <a:defRPr/>
              </a:pPr>
              <a:r>
                <a:rPr lang="en-US" altLang="zh-TW" sz="1600" b="1" kern="0" dirty="0" smtClean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2.</a:t>
              </a:r>
              <a:r>
                <a:rPr lang="zh-TW" altLang="en-US" sz="1600" b="1" kern="0" dirty="0" smtClean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特定</a:t>
              </a:r>
              <a:r>
                <a:rPr lang="zh-TW" altLang="en-US" sz="1600" b="1" kern="0" dirty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工廠每年繳交</a:t>
              </a:r>
              <a:r>
                <a:rPr lang="zh-TW" altLang="en-US" sz="1600" b="1" kern="0" dirty="0">
                  <a:solidFill>
                    <a:srgbClr val="FF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營運管理金</a:t>
              </a:r>
              <a:r>
                <a:rPr lang="zh-TW" altLang="en-US" sz="1600" b="1" kern="0" dirty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，至合法</a:t>
              </a:r>
              <a:r>
                <a:rPr lang="zh-TW" altLang="en-US" sz="1600" b="1" kern="0" dirty="0" smtClean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為止</a:t>
              </a:r>
              <a:endParaRPr lang="en-US" altLang="zh-TW" sz="1600" b="1" kern="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87" name="群組 7"/>
          <p:cNvGrpSpPr>
            <a:grpSpLocks/>
          </p:cNvGrpSpPr>
          <p:nvPr/>
        </p:nvGrpSpPr>
        <p:grpSpPr bwMode="auto">
          <a:xfrm>
            <a:off x="323528" y="5049604"/>
            <a:ext cx="1997075" cy="1641475"/>
            <a:chOff x="332942" y="5028841"/>
            <a:chExt cx="2367396" cy="1640519"/>
          </a:xfrm>
          <a:solidFill>
            <a:srgbClr val="FFCC66"/>
          </a:solidFill>
        </p:grpSpPr>
        <p:sp>
          <p:nvSpPr>
            <p:cNvPr id="88" name="AutoShape 3"/>
            <p:cNvSpPr>
              <a:spLocks noChangeArrowheads="1"/>
            </p:cNvSpPr>
            <p:nvPr/>
          </p:nvSpPr>
          <p:spPr bwMode="ltGray">
            <a:xfrm>
              <a:off x="332942" y="5028841"/>
              <a:ext cx="2367396" cy="1640519"/>
            </a:xfrm>
            <a:prstGeom prst="rightArrow">
              <a:avLst>
                <a:gd name="adj1" fmla="val 79306"/>
                <a:gd name="adj2" fmla="val 32396"/>
              </a:avLst>
            </a:prstGeom>
            <a:grpFill/>
            <a:ln w="12700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1400" b="1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9" name="Text Box 73"/>
            <p:cNvSpPr txBox="1">
              <a:spLocks noChangeArrowheads="1"/>
            </p:cNvSpPr>
            <p:nvPr/>
          </p:nvSpPr>
          <p:spPr bwMode="gray">
            <a:xfrm>
              <a:off x="512619" y="5229200"/>
              <a:ext cx="1760787" cy="123807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sz="1800" b="1" dirty="0">
                  <a:solidFill>
                    <a:srgbClr val="1111AF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臨登工廠</a:t>
              </a:r>
              <a:endParaRPr lang="en-US" altLang="zh-TW" sz="1800" b="1" dirty="0">
                <a:solidFill>
                  <a:srgbClr val="1111AF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  <a:p>
              <a:pPr eaLnBrk="1" hangingPunct="1">
                <a:spcBef>
                  <a:spcPts val="300"/>
                </a:spcBef>
              </a:pPr>
              <a:r>
                <a:rPr lang="zh-TW" altLang="en-US" sz="1800" b="1" dirty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修法後</a:t>
              </a:r>
              <a:r>
                <a:rPr lang="en-US" altLang="zh-TW" sz="1800" b="1" dirty="0">
                  <a:solidFill>
                    <a:srgbClr val="C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2</a:t>
              </a:r>
              <a:r>
                <a:rPr lang="zh-TW" altLang="en-US" sz="1800" b="1" dirty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年內</a:t>
              </a:r>
              <a:endParaRPr lang="en-US" altLang="zh-TW" sz="18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  <a:p>
              <a:pPr eaLnBrk="1" hangingPunct="1"/>
              <a:r>
                <a:rPr lang="zh-TW" altLang="en-US" sz="1800" b="1" dirty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申請特定</a:t>
              </a:r>
              <a:r>
                <a:rPr lang="zh-TW" altLang="en-US" sz="1800" b="1" dirty="0" smtClean="0">
                  <a:solidFill>
                    <a:srgbClr val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工廠登記</a:t>
              </a:r>
              <a:endParaRPr lang="en-US" altLang="zh-TW" sz="1800" b="1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90" name="Group 62"/>
          <p:cNvGrpSpPr>
            <a:grpSpLocks/>
          </p:cNvGrpSpPr>
          <p:nvPr/>
        </p:nvGrpSpPr>
        <p:grpSpPr bwMode="auto">
          <a:xfrm>
            <a:off x="2486399" y="3334203"/>
            <a:ext cx="983191" cy="1674724"/>
            <a:chOff x="2155" y="1490"/>
            <a:chExt cx="1417" cy="1800"/>
          </a:xfrm>
        </p:grpSpPr>
        <p:sp>
          <p:nvSpPr>
            <p:cNvPr id="91" name="AutoShape 63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2" name="AutoShape 64"/>
            <p:cNvSpPr>
              <a:spLocks noChangeArrowheads="1"/>
            </p:cNvSpPr>
            <p:nvPr/>
          </p:nvSpPr>
          <p:spPr bwMode="gray">
            <a:xfrm>
              <a:off x="2229" y="1504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3" name="AutoShape 65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4" name="AutoShape 66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5" name="Text Box 73">
              <a:extLst/>
            </p:cNvPr>
            <p:cNvSpPr txBox="1">
              <a:spLocks noChangeArrowheads="1"/>
            </p:cNvSpPr>
            <p:nvPr/>
          </p:nvSpPr>
          <p:spPr bwMode="gray">
            <a:xfrm>
              <a:off x="2155" y="1741"/>
              <a:ext cx="1417" cy="13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sz="1800" b="1" kern="0" dirty="0">
                  <a:solidFill>
                    <a:sysClr val="windowText" lastClr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修法後</a:t>
              </a:r>
              <a:r>
                <a:rPr lang="en-US" altLang="zh-TW" sz="1800" b="1" kern="0" dirty="0">
                  <a:solidFill>
                    <a:srgbClr val="FF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3</a:t>
              </a:r>
              <a:r>
                <a:rPr lang="zh-TW" altLang="en-US" sz="1800" b="1" kern="0" dirty="0">
                  <a:solidFill>
                    <a:srgbClr val="FF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年</a:t>
              </a:r>
              <a:r>
                <a:rPr lang="zh-TW" altLang="en-US" sz="1800" b="1" kern="0" dirty="0">
                  <a:solidFill>
                    <a:sysClr val="windowText" lastClr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內提出改善計畫</a:t>
              </a:r>
            </a:p>
          </p:txBody>
        </p:sp>
      </p:grpSp>
      <p:grpSp>
        <p:nvGrpSpPr>
          <p:cNvPr id="96" name="Group 62"/>
          <p:cNvGrpSpPr>
            <a:grpSpLocks/>
          </p:cNvGrpSpPr>
          <p:nvPr/>
        </p:nvGrpSpPr>
        <p:grpSpPr bwMode="auto">
          <a:xfrm>
            <a:off x="5483747" y="3321170"/>
            <a:ext cx="931863" cy="1688331"/>
            <a:chOff x="2143" y="1490"/>
            <a:chExt cx="1445" cy="1800"/>
          </a:xfrm>
        </p:grpSpPr>
        <p:sp>
          <p:nvSpPr>
            <p:cNvPr id="97" name="AutoShape 63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8" name="AutoShape 64"/>
            <p:cNvSpPr>
              <a:spLocks noChangeArrowheads="1"/>
            </p:cNvSpPr>
            <p:nvPr/>
          </p:nvSpPr>
          <p:spPr bwMode="gray">
            <a:xfrm>
              <a:off x="2229" y="1504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9" name="AutoShape 65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0" name="AutoShape 66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1" name="Text Box 73">
              <a:extLst/>
            </p:cNvPr>
            <p:cNvSpPr txBox="1">
              <a:spLocks noChangeArrowheads="1"/>
            </p:cNvSpPr>
            <p:nvPr/>
          </p:nvSpPr>
          <p:spPr bwMode="gray">
            <a:xfrm>
              <a:off x="2143" y="1783"/>
              <a:ext cx="1445" cy="98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sz="1800" b="1" kern="0" dirty="0">
                  <a:solidFill>
                    <a:sysClr val="windowText" lastClr="00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必要時得申請展延</a:t>
              </a:r>
            </a:p>
          </p:txBody>
        </p:sp>
      </p:grpSp>
      <p:sp>
        <p:nvSpPr>
          <p:cNvPr id="102" name="圓角矩形 101"/>
          <p:cNvSpPr/>
          <p:nvPr/>
        </p:nvSpPr>
        <p:spPr bwMode="auto">
          <a:xfrm>
            <a:off x="2320603" y="5373453"/>
            <a:ext cx="3082924" cy="975321"/>
          </a:xfrm>
          <a:prstGeom prst="roundRect">
            <a:avLst/>
          </a:prstGeom>
          <a:solidFill>
            <a:srgbClr val="FFCC66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defTabSz="957263">
              <a:lnSpc>
                <a:spcPts val="2400"/>
              </a:lnSpc>
              <a:defRPr/>
            </a:pPr>
            <a:r>
              <a:rPr lang="zh-TW" altLang="en-US" sz="2000" b="1" dirty="0" smtClean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特定工廠每年</a:t>
            </a:r>
            <a:r>
              <a:rPr lang="zh-TW" altLang="en-US" sz="2000" b="1" dirty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繳交</a:t>
            </a:r>
            <a:r>
              <a:rPr lang="zh-TW" altLang="en-US" sz="2000" b="1" dirty="0">
                <a:solidFill>
                  <a:srgbClr val="1111A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營運管理金</a:t>
            </a:r>
            <a:r>
              <a:rPr lang="zh-TW" altLang="en-US" sz="2000" b="1" dirty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，</a:t>
            </a:r>
            <a:r>
              <a:rPr lang="zh-TW" altLang="en-US" sz="2000" b="1" dirty="0" smtClean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至合法</a:t>
            </a:r>
            <a:r>
              <a:rPr lang="zh-TW" altLang="en-US" sz="2000" b="1" dirty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為止</a:t>
            </a:r>
          </a:p>
          <a:p>
            <a:pPr defTabSz="957263" eaLnBrk="1" hangingPunct="1">
              <a:lnSpc>
                <a:spcPts val="2400"/>
              </a:lnSpc>
              <a:defRPr/>
            </a:pPr>
            <a:r>
              <a:rPr lang="zh-TW" altLang="en-US" dirty="0">
                <a:latin typeface="細明體" panose="02020509000000000000" pitchFamily="49" charset="-120"/>
                <a:ea typeface="細明體" panose="02020509000000000000" pitchFamily="49" charset="-120"/>
              </a:rPr>
              <a:t>	</a:t>
            </a:r>
          </a:p>
          <a:p>
            <a:pPr defTabSz="957263" eaLnBrk="1" hangingPunct="1">
              <a:lnSpc>
                <a:spcPts val="2400"/>
              </a:lnSpc>
              <a:defRPr/>
            </a:pPr>
            <a:r>
              <a:rPr lang="zh-TW" altLang="en-US" dirty="0">
                <a:latin typeface="細明體" panose="02020509000000000000" pitchFamily="49" charset="-120"/>
                <a:ea typeface="細明體" panose="02020509000000000000" pitchFamily="49" charset="-120"/>
              </a:rPr>
              <a:t>	</a:t>
            </a:r>
          </a:p>
          <a:p>
            <a:pPr defTabSz="957263" eaLnBrk="1" hangingPunct="1">
              <a:lnSpc>
                <a:spcPts val="2400"/>
              </a:lnSpc>
              <a:defRPr/>
            </a:pPr>
            <a:endParaRPr lang="zh-TW" altLang="en-US" sz="1600" b="1" dirty="0">
              <a:solidFill>
                <a:schemeClr val="tx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103" name="Group 62"/>
          <p:cNvGrpSpPr>
            <a:grpSpLocks/>
          </p:cNvGrpSpPr>
          <p:nvPr/>
        </p:nvGrpSpPr>
        <p:grpSpPr bwMode="auto">
          <a:xfrm>
            <a:off x="3548780" y="3334203"/>
            <a:ext cx="898838" cy="1692539"/>
            <a:chOff x="2143" y="1490"/>
            <a:chExt cx="1445" cy="1800"/>
          </a:xfrm>
        </p:grpSpPr>
        <p:sp>
          <p:nvSpPr>
            <p:cNvPr id="104" name="AutoShape 63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5" name="AutoShape 64"/>
            <p:cNvSpPr>
              <a:spLocks noChangeArrowheads="1"/>
            </p:cNvSpPr>
            <p:nvPr/>
          </p:nvSpPr>
          <p:spPr bwMode="gray">
            <a:xfrm>
              <a:off x="2229" y="1504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6" name="AutoShape 65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7" name="AutoShape 66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9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 sz="180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8" name="Text Box 73">
              <a:extLst/>
            </p:cNvPr>
            <p:cNvSpPr txBox="1">
              <a:spLocks noChangeArrowheads="1"/>
            </p:cNvSpPr>
            <p:nvPr/>
          </p:nvSpPr>
          <p:spPr bwMode="gray">
            <a:xfrm>
              <a:off x="2143" y="1784"/>
              <a:ext cx="1445" cy="127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defRPr>
              </a:lvl9pPr>
            </a:lstStyle>
            <a:p>
              <a:pPr algn="ctr">
                <a:defRPr/>
              </a:pPr>
              <a:r>
                <a:rPr lang="zh-TW" altLang="en-US" sz="1800" b="1" kern="0" dirty="0" smtClean="0">
                  <a:solidFill>
                    <a:srgbClr val="FF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經</a:t>
              </a:r>
              <a:r>
                <a:rPr lang="zh-TW" altLang="en-US" sz="1800" b="1" kern="0" dirty="0">
                  <a:solidFill>
                    <a:srgbClr val="FF0000"/>
                  </a:solidFill>
                  <a:latin typeface="細明體" panose="02020509000000000000" pitchFamily="49" charset="-120"/>
                  <a:ea typeface="細明體" panose="02020509000000000000" pitchFamily="49" charset="-120"/>
                </a:rPr>
                <a:t>地方主管機關核定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 sz="1800" b="1" kern="0" dirty="0">
                <a:solidFill>
                  <a:sysClr val="windowText" lastClr="000000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296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基礎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自訂 3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36748</TotalTime>
  <Words>1493</Words>
  <Application>Microsoft Office PowerPoint</Application>
  <PresentationFormat>如螢幕大小 (4:3)</PresentationFormat>
  <Paragraphs>172</Paragraphs>
  <Slides>15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8" baseType="lpstr">
      <vt:lpstr>文鼎中圓</vt:lpstr>
      <vt:lpstr>文鼎特明</vt:lpstr>
      <vt:lpstr>MingLiU</vt:lpstr>
      <vt:lpstr>MingLiU</vt:lpstr>
      <vt:lpstr>Microsoft JhengHei</vt:lpstr>
      <vt:lpstr>新細明體</vt:lpstr>
      <vt:lpstr>標楷體</vt:lpstr>
      <vt:lpstr>Arial</vt:lpstr>
      <vt:lpstr>Calibri</vt:lpstr>
      <vt:lpstr>Corbel</vt:lpstr>
      <vt:lpstr>Times New Roman</vt:lpstr>
      <vt:lpstr>Wingdings</vt:lpstr>
      <vt:lpstr>基礎</vt:lpstr>
      <vt:lpstr>PowerPoint 簡報</vt:lpstr>
      <vt:lpstr>PowerPoint 簡報</vt:lpstr>
      <vt:lpstr>修法目標-拚經濟、顧環保、守農地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簡報完畢</vt:lpstr>
    </vt:vector>
  </TitlesOfParts>
  <Company>CIER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產創併購對產業發展之法制面因應措施研析</dc:title>
  <dc:creator>DEPT3111</dc:creator>
  <cp:lastModifiedBy>劉昆昌</cp:lastModifiedBy>
  <cp:revision>1558</cp:revision>
  <cp:lastPrinted>2019-03-15T08:00:08Z</cp:lastPrinted>
  <dcterms:created xsi:type="dcterms:W3CDTF">2016-05-26T01:31:37Z</dcterms:created>
  <dcterms:modified xsi:type="dcterms:W3CDTF">2019-04-10T00:41:24Z</dcterms:modified>
</cp:coreProperties>
</file>